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regular.fntdata"/><Relationship Id="rId25" Type="http://schemas.openxmlformats.org/officeDocument/2006/relationships/slide" Target="slides/slide21.xml"/><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39c860b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39c860b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39c860b8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39c860b8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39c860b8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39c860b8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39c860b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39c860b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353f9f9800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353f9f980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353f9f9800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353f9f980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353f9f9800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353f9f9800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53f9f9800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353f9f9800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53f9f9800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53f9f9800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39c860b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139c860b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39c860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139c860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39c860b8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139c860b8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39c860b8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139c860b8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39c860b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39c860b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39c860b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39c860b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39c860b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39c860b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39c860b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39c860b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39c860b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39c860b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39c860b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139c860b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39c860b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139c860b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1000"/>
              </a:spcBef>
              <a:spcAft>
                <a:spcPts val="0"/>
              </a:spcAft>
              <a:buSzPts val="1400"/>
              <a:buChar char="●"/>
              <a:defRPr sz="1200">
                <a:latin typeface="Open Sans"/>
                <a:ea typeface="Open Sans"/>
                <a:cs typeface="Open Sans"/>
                <a:sym typeface="Open Sans"/>
              </a:defRPr>
            </a:lvl1pPr>
            <a:lvl2pPr indent="-304800" lvl="1" marL="914400" rtl="0">
              <a:spcBef>
                <a:spcPts val="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paetep.com/nameofyourschooldistrict/" TargetMode="External"/><Relationship Id="rId4" Type="http://schemas.openxmlformats.org/officeDocument/2006/relationships/hyperlink" Target="https://vimeo.com/121152762" TargetMode="External"/><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861186"/>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solidFill>
                  <a:schemeClr val="dk2"/>
                </a:solidFill>
                <a:latin typeface="Open Sans"/>
                <a:ea typeface="Open Sans"/>
                <a:cs typeface="Open Sans"/>
                <a:sym typeface="Open Sans"/>
              </a:rPr>
              <a:t>PA-ETEP Overview</a:t>
            </a:r>
            <a:endParaRPr sz="4800">
              <a:solidFill>
                <a:schemeClr val="dk2"/>
              </a:solidFill>
              <a:latin typeface="Open Sans"/>
              <a:ea typeface="Open Sans"/>
              <a:cs typeface="Open Sans"/>
              <a:sym typeface="Open Sans"/>
            </a:endParaRPr>
          </a:p>
        </p:txBody>
      </p:sp>
      <p:sp>
        <p:nvSpPr>
          <p:cNvPr id="55" name="Google Shape;55;p13"/>
          <p:cNvSpPr txBox="1"/>
          <p:nvPr>
            <p:ph idx="1" type="subTitle"/>
          </p:nvPr>
        </p:nvSpPr>
        <p:spPr>
          <a:xfrm>
            <a:off x="311700" y="3950736"/>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Overview for Teachers and NTPEs</a:t>
            </a:r>
            <a:endParaRPr>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descr="Tablet-Formal.png" id="56" name="Google Shape;56;p13"/>
          <p:cNvPicPr preferRelativeResize="0"/>
          <p:nvPr/>
        </p:nvPicPr>
        <p:blipFill>
          <a:blip r:embed="rId3">
            <a:alphaModFix/>
          </a:blip>
          <a:stretch>
            <a:fillRect/>
          </a:stretch>
        </p:blipFill>
        <p:spPr>
          <a:xfrm>
            <a:off x="2642513" y="596672"/>
            <a:ext cx="3858975" cy="2195850"/>
          </a:xfrm>
          <a:prstGeom prst="rect">
            <a:avLst/>
          </a:prstGeom>
          <a:noFill/>
          <a:ln>
            <a:noFill/>
          </a:ln>
        </p:spPr>
      </p:pic>
      <p:cxnSp>
        <p:nvCxnSpPr>
          <p:cNvPr id="57" name="Google Shape;57;p13"/>
          <p:cNvCxnSpPr/>
          <p:nvPr/>
        </p:nvCxnSpPr>
        <p:spPr>
          <a:xfrm>
            <a:off x="2661550" y="2792525"/>
            <a:ext cx="3845400" cy="0"/>
          </a:xfrm>
          <a:prstGeom prst="straightConnector1">
            <a:avLst/>
          </a:prstGeom>
          <a:noFill/>
          <a:ln cap="flat" cmpd="sng" w="19050">
            <a:solidFill>
              <a:schemeClr val="lt2"/>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Differentiated Observations</a:t>
            </a:r>
            <a:endParaRPr>
              <a:solidFill>
                <a:schemeClr val="dk2"/>
              </a:solidFill>
              <a:latin typeface="Open Sans"/>
              <a:ea typeface="Open Sans"/>
              <a:cs typeface="Open Sans"/>
              <a:sym typeface="Open Sans"/>
            </a:endParaRPr>
          </a:p>
        </p:txBody>
      </p:sp>
      <p:sp>
        <p:nvSpPr>
          <p:cNvPr id="119" name="Google Shape;119;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1200">
                <a:latin typeface="Arial"/>
                <a:ea typeface="Arial"/>
                <a:cs typeface="Arial"/>
                <a:sym typeface="Arial"/>
              </a:rPr>
              <a:t>Differentiated Observations are initiated by a supervisor.  </a:t>
            </a:r>
            <a:endParaRPr sz="1200">
              <a:latin typeface="Arial"/>
              <a:ea typeface="Arial"/>
              <a:cs typeface="Arial"/>
              <a:sym typeface="Arial"/>
            </a:endParaRPr>
          </a:p>
          <a:p>
            <a:pPr indent="0" lvl="0" marL="0" rtl="0" algn="l">
              <a:spcBef>
                <a:spcPts val="1000"/>
              </a:spcBef>
              <a:spcAft>
                <a:spcPts val="0"/>
              </a:spcAft>
              <a:buNone/>
            </a:pPr>
            <a:r>
              <a:rPr lang="en" sz="1200">
                <a:latin typeface="Arial"/>
                <a:ea typeface="Arial"/>
                <a:cs typeface="Arial"/>
                <a:sym typeface="Arial"/>
              </a:rPr>
              <a:t>Teachers will receive an email notification when a supervisor initiates the differentiated observation process.</a:t>
            </a:r>
            <a:endParaRPr sz="1200">
              <a:latin typeface="Arial"/>
              <a:ea typeface="Arial"/>
              <a:cs typeface="Arial"/>
              <a:sym typeface="Arial"/>
            </a:endParaRPr>
          </a:p>
          <a:p>
            <a:pPr indent="0" lvl="0" marL="0" rtl="0" algn="l">
              <a:spcBef>
                <a:spcPts val="1000"/>
              </a:spcBef>
              <a:spcAft>
                <a:spcPts val="0"/>
              </a:spcAft>
              <a:buNone/>
            </a:pPr>
            <a:r>
              <a:rPr lang="en" sz="1200">
                <a:latin typeface="Arial"/>
                <a:ea typeface="Arial"/>
                <a:cs typeface="Arial"/>
                <a:sym typeface="Arial"/>
              </a:rPr>
              <a:t>The Differentiated Observation process has three main phases, including the Action Plan, Mid-Year Progress update, and Year-End Progress update / Self-Assessment Rubric rating.</a:t>
            </a:r>
            <a:endParaRPr sz="1200">
              <a:latin typeface="Arial"/>
              <a:ea typeface="Arial"/>
              <a:cs typeface="Arial"/>
              <a:sym typeface="Arial"/>
            </a:endParaRPr>
          </a:p>
        </p:txBody>
      </p:sp>
      <p:pic>
        <p:nvPicPr>
          <p:cNvPr descr="Slide 12.png" id="120" name="Google Shape;120;p22"/>
          <p:cNvPicPr preferRelativeResize="0"/>
          <p:nvPr/>
        </p:nvPicPr>
        <p:blipFill rotWithShape="1">
          <a:blip r:embed="rId3">
            <a:alphaModFix/>
          </a:blip>
          <a:srcRect b="0" l="0" r="0" t="0"/>
          <a:stretch/>
        </p:blipFill>
        <p:spPr>
          <a:xfrm>
            <a:off x="4395250" y="1242275"/>
            <a:ext cx="4437050" cy="2720525"/>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Walkthroughs</a:t>
            </a:r>
            <a:endParaRPr>
              <a:solidFill>
                <a:schemeClr val="dk2"/>
              </a:solidFill>
              <a:latin typeface="Open Sans"/>
              <a:ea typeface="Open Sans"/>
              <a:cs typeface="Open Sans"/>
              <a:sym typeface="Open Sans"/>
            </a:endParaRPr>
          </a:p>
        </p:txBody>
      </p:sp>
      <p:sp>
        <p:nvSpPr>
          <p:cNvPr id="126" name="Google Shape;126;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1200">
                <a:latin typeface="Arial"/>
                <a:ea typeface="Arial"/>
                <a:cs typeface="Arial"/>
                <a:sym typeface="Arial"/>
              </a:rPr>
              <a:t>Walkthroughs are</a:t>
            </a:r>
            <a:r>
              <a:rPr lang="en">
                <a:latin typeface="Arial"/>
                <a:ea typeface="Arial"/>
                <a:cs typeface="Arial"/>
                <a:sym typeface="Arial"/>
              </a:rPr>
              <a:t> </a:t>
            </a:r>
            <a:r>
              <a:rPr lang="en" sz="1200">
                <a:latin typeface="Arial"/>
                <a:ea typeface="Arial"/>
                <a:cs typeface="Arial"/>
                <a:sym typeface="Arial"/>
              </a:rPr>
              <a:t>initiated by a supervisor.  </a:t>
            </a:r>
            <a:endParaRPr sz="1200">
              <a:latin typeface="Arial"/>
              <a:ea typeface="Arial"/>
              <a:cs typeface="Arial"/>
              <a:sym typeface="Arial"/>
            </a:endParaRPr>
          </a:p>
          <a:p>
            <a:pPr indent="0" lvl="0" marL="0" rtl="0" algn="l">
              <a:spcBef>
                <a:spcPts val="1000"/>
              </a:spcBef>
              <a:spcAft>
                <a:spcPts val="0"/>
              </a:spcAft>
              <a:buNone/>
            </a:pPr>
            <a:r>
              <a:rPr lang="en" sz="1200">
                <a:latin typeface="Arial"/>
                <a:ea typeface="Arial"/>
                <a:cs typeface="Arial"/>
                <a:sym typeface="Arial"/>
              </a:rPr>
              <a:t>Teachers/NTPEs will receive an email notification when a supervisor completes and submits a walkthrough.  </a:t>
            </a:r>
            <a:endParaRPr sz="1200">
              <a:latin typeface="Arial"/>
              <a:ea typeface="Arial"/>
              <a:cs typeface="Arial"/>
              <a:sym typeface="Arial"/>
            </a:endParaRPr>
          </a:p>
          <a:p>
            <a:pPr indent="0" lvl="0" marL="0" rtl="0" algn="l">
              <a:spcBef>
                <a:spcPts val="1000"/>
              </a:spcBef>
              <a:spcAft>
                <a:spcPts val="0"/>
              </a:spcAft>
              <a:buNone/>
            </a:pPr>
            <a:r>
              <a:rPr lang="en" sz="1200">
                <a:latin typeface="Arial"/>
                <a:ea typeface="Arial"/>
                <a:cs typeface="Arial"/>
                <a:sym typeface="Arial"/>
              </a:rPr>
              <a:t>Once submitted, the teacher/NTPE will have the option to review the evidence collected in the walkthrough and submit back to the supervisor any feedback and/or comments.  </a:t>
            </a:r>
            <a:endParaRPr sz="1200">
              <a:latin typeface="Arial"/>
              <a:ea typeface="Arial"/>
              <a:cs typeface="Arial"/>
              <a:sym typeface="Arial"/>
            </a:endParaRPr>
          </a:p>
        </p:txBody>
      </p:sp>
      <p:pic>
        <p:nvPicPr>
          <p:cNvPr descr="Slide 14.png" id="127" name="Google Shape;127;p23"/>
          <p:cNvPicPr preferRelativeResize="0"/>
          <p:nvPr/>
        </p:nvPicPr>
        <p:blipFill rotWithShape="1">
          <a:blip r:embed="rId3">
            <a:alphaModFix/>
          </a:blip>
          <a:srcRect b="0" l="39" r="39" t="0"/>
          <a:stretch/>
        </p:blipFill>
        <p:spPr>
          <a:xfrm>
            <a:off x="4395250" y="1242275"/>
            <a:ext cx="4437051" cy="2497953"/>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Anecdotal Notes</a:t>
            </a:r>
            <a:endParaRPr>
              <a:solidFill>
                <a:schemeClr val="dk2"/>
              </a:solidFill>
              <a:latin typeface="Open Sans"/>
              <a:ea typeface="Open Sans"/>
              <a:cs typeface="Open Sans"/>
              <a:sym typeface="Open Sans"/>
            </a:endParaRPr>
          </a:p>
        </p:txBody>
      </p:sp>
      <p:sp>
        <p:nvSpPr>
          <p:cNvPr id="133" name="Google Shape;133;p24"/>
          <p:cNvSpPr txBox="1"/>
          <p:nvPr>
            <p:ph idx="1" type="body"/>
          </p:nvPr>
        </p:nvSpPr>
        <p:spPr>
          <a:xfrm>
            <a:off x="311700" y="1157750"/>
            <a:ext cx="3999900" cy="34113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a:latin typeface="Arial"/>
                <a:ea typeface="Arial"/>
                <a:cs typeface="Arial"/>
                <a:sym typeface="Arial"/>
              </a:rPr>
              <a:t>Anecdotal Notes </a:t>
            </a:r>
            <a:r>
              <a:rPr lang="en">
                <a:latin typeface="Arial"/>
                <a:ea typeface="Arial"/>
                <a:cs typeface="Arial"/>
                <a:sym typeface="Arial"/>
              </a:rPr>
              <a:t>are initiated by the supervisor </a:t>
            </a:r>
            <a:r>
              <a:rPr lang="en" u="sng">
                <a:latin typeface="Arial"/>
                <a:ea typeface="Arial"/>
                <a:cs typeface="Arial"/>
                <a:sym typeface="Arial"/>
              </a:rPr>
              <a:t>and/or</a:t>
            </a:r>
            <a:r>
              <a:rPr lang="en">
                <a:latin typeface="Arial"/>
                <a:ea typeface="Arial"/>
                <a:cs typeface="Arial"/>
                <a:sym typeface="Arial"/>
              </a:rPr>
              <a:t> the teacher/NTPEs.. </a:t>
            </a:r>
            <a:endParaRPr>
              <a:latin typeface="Arial"/>
              <a:ea typeface="Arial"/>
              <a:cs typeface="Arial"/>
              <a:sym typeface="Arial"/>
            </a:endParaRPr>
          </a:p>
          <a:p>
            <a:pPr indent="0" lvl="0" marL="0" rtl="0" algn="l">
              <a:spcBef>
                <a:spcPts val="1000"/>
              </a:spcBef>
              <a:spcAft>
                <a:spcPts val="0"/>
              </a:spcAft>
              <a:buNone/>
            </a:pPr>
            <a:r>
              <a:rPr lang="en">
                <a:solidFill>
                  <a:srgbClr val="5A5A5C"/>
                </a:solidFill>
                <a:highlight>
                  <a:srgbClr val="FFFFFF"/>
                </a:highlight>
                <a:latin typeface="Arial"/>
                <a:ea typeface="Arial"/>
                <a:cs typeface="Arial"/>
                <a:sym typeface="Arial"/>
              </a:rPr>
              <a:t>Anecdotal Notes offer users a place to document additional evidence that might not be captured during a Walkthrough or Formal Observation. For example, teachers can use an Anecdotal Note to share evidence about their practice, including authentic assessments, unit plans, communications with families, and any other pertinent information, allowing them to build a portfolio of artifacts. Supervisors can use Anecdotal Notes to document positive aspects about a teacher’s  practice or leadership within the school/district.</a:t>
            </a:r>
            <a:br>
              <a:rPr lang="en">
                <a:latin typeface="Arial"/>
                <a:ea typeface="Arial"/>
                <a:cs typeface="Arial"/>
                <a:sym typeface="Arial"/>
              </a:rPr>
            </a:br>
            <a:br>
              <a:rPr lang="en">
                <a:latin typeface="Arial"/>
                <a:ea typeface="Arial"/>
                <a:cs typeface="Arial"/>
                <a:sym typeface="Arial"/>
              </a:rPr>
            </a:br>
            <a:r>
              <a:rPr lang="en">
                <a:latin typeface="Arial"/>
                <a:ea typeface="Arial"/>
                <a:cs typeface="Arial"/>
                <a:sym typeface="Arial"/>
              </a:rPr>
              <a:t>Once submitted, the other party has the option to review the evidence collected and submit ba</a:t>
            </a:r>
            <a:r>
              <a:rPr lang="en">
                <a:latin typeface="Arial"/>
                <a:ea typeface="Arial"/>
                <a:cs typeface="Arial"/>
                <a:sym typeface="Arial"/>
              </a:rPr>
              <a:t>ck any feedback/comments.  </a:t>
            </a:r>
            <a:endParaRPr>
              <a:latin typeface="Arial"/>
              <a:ea typeface="Arial"/>
              <a:cs typeface="Arial"/>
              <a:sym typeface="Arial"/>
            </a:endParaRPr>
          </a:p>
        </p:txBody>
      </p:sp>
      <p:pic>
        <p:nvPicPr>
          <p:cNvPr descr="Slide 15.png" id="134" name="Google Shape;134;p24"/>
          <p:cNvPicPr preferRelativeResize="0"/>
          <p:nvPr/>
        </p:nvPicPr>
        <p:blipFill rotWithShape="1">
          <a:blip r:embed="rId3">
            <a:alphaModFix/>
          </a:blip>
          <a:srcRect b="1314" l="0" r="0" t="1314"/>
          <a:stretch/>
        </p:blipFill>
        <p:spPr>
          <a:xfrm>
            <a:off x="4395250" y="1242275"/>
            <a:ext cx="4437053" cy="2497951"/>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13-1, 13-2, and 13-3 </a:t>
            </a:r>
            <a:r>
              <a:rPr lang="en">
                <a:solidFill>
                  <a:schemeClr val="dk2"/>
                </a:solidFill>
                <a:latin typeface="Open Sans"/>
                <a:ea typeface="Open Sans"/>
                <a:cs typeface="Open Sans"/>
                <a:sym typeface="Open Sans"/>
              </a:rPr>
              <a:t> Annual Rating Forms</a:t>
            </a:r>
            <a:endParaRPr>
              <a:solidFill>
                <a:schemeClr val="dk2"/>
              </a:solidFill>
              <a:latin typeface="Open Sans"/>
              <a:ea typeface="Open Sans"/>
              <a:cs typeface="Open Sans"/>
              <a:sym typeface="Open Sans"/>
            </a:endParaRPr>
          </a:p>
        </p:txBody>
      </p:sp>
      <p:sp>
        <p:nvSpPr>
          <p:cNvPr id="140" name="Google Shape;140;p25"/>
          <p:cNvSpPr txBox="1"/>
          <p:nvPr>
            <p:ph idx="1" type="body"/>
          </p:nvPr>
        </p:nvSpPr>
        <p:spPr>
          <a:xfrm>
            <a:off x="311700" y="1152475"/>
            <a:ext cx="8329500" cy="3416400"/>
          </a:xfrm>
          <a:prstGeom prst="rect">
            <a:avLst/>
          </a:prstGeom>
        </p:spPr>
        <p:txBody>
          <a:bodyPr anchorCtr="0" anchor="t" bIns="91425" lIns="91425" spcFirstLastPara="1" rIns="91425" wrap="square" tIns="91425">
            <a:noAutofit/>
          </a:bodyPr>
          <a:lstStyle/>
          <a:p>
            <a:pPr indent="0" lvl="0" marL="0" rtl="0" algn="l">
              <a:lnSpc>
                <a:spcPct val="135000"/>
              </a:lnSpc>
              <a:spcBef>
                <a:spcPts val="0"/>
              </a:spcBef>
              <a:spcAft>
                <a:spcPts val="0"/>
              </a:spcAft>
              <a:buClr>
                <a:schemeClr val="dk1"/>
              </a:buClr>
              <a:buSzPts val="1100"/>
              <a:buFont typeface="Arial"/>
              <a:buNone/>
            </a:pPr>
            <a:r>
              <a:rPr b="1" lang="en">
                <a:solidFill>
                  <a:srgbClr val="262626"/>
                </a:solidFill>
                <a:highlight>
                  <a:srgbClr val="FFFFFF"/>
                </a:highlight>
                <a:latin typeface="Arial"/>
                <a:ea typeface="Arial"/>
                <a:cs typeface="Arial"/>
                <a:sym typeface="Arial"/>
              </a:rPr>
              <a:t>13-1 Rating Form for Classroom Teachers</a:t>
            </a:r>
            <a:endParaRPr b="1">
              <a:solidFill>
                <a:srgbClr val="262626"/>
              </a:solidFill>
              <a:highlight>
                <a:srgbClr val="FFFFFF"/>
              </a:highlight>
              <a:latin typeface="Arial"/>
              <a:ea typeface="Arial"/>
              <a:cs typeface="Arial"/>
              <a:sym typeface="Arial"/>
            </a:endParaRPr>
          </a:p>
          <a:p>
            <a:pPr indent="0" lvl="0" marL="0" rtl="0" algn="l">
              <a:lnSpc>
                <a:spcPct val="135000"/>
              </a:lnSpc>
              <a:spcBef>
                <a:spcPts val="0"/>
              </a:spcBef>
              <a:spcAft>
                <a:spcPts val="0"/>
              </a:spcAft>
              <a:buClr>
                <a:schemeClr val="dk1"/>
              </a:buClr>
              <a:buSzPts val="1100"/>
              <a:buFont typeface="Arial"/>
              <a:buNone/>
            </a:pPr>
            <a:r>
              <a:t/>
            </a:r>
            <a:endParaRPr>
              <a:solidFill>
                <a:srgbClr val="262626"/>
              </a:solidFill>
              <a:highlight>
                <a:srgbClr val="FFFFFF"/>
              </a:highlight>
              <a:latin typeface="Arial"/>
              <a:ea typeface="Arial"/>
              <a:cs typeface="Arial"/>
              <a:sym typeface="Arial"/>
            </a:endParaRPr>
          </a:p>
          <a:p>
            <a:pPr indent="0" lvl="0" marL="0" rtl="0" algn="l">
              <a:lnSpc>
                <a:spcPct val="135000"/>
              </a:lnSpc>
              <a:spcBef>
                <a:spcPts val="0"/>
              </a:spcBef>
              <a:spcAft>
                <a:spcPts val="0"/>
              </a:spcAft>
              <a:buClr>
                <a:schemeClr val="dk1"/>
              </a:buClr>
              <a:buSzPts val="1100"/>
              <a:buFont typeface="Arial"/>
              <a:buNone/>
            </a:pPr>
            <a:r>
              <a:rPr b="1" lang="en">
                <a:solidFill>
                  <a:srgbClr val="262626"/>
                </a:solidFill>
                <a:highlight>
                  <a:srgbClr val="FFFFFF"/>
                </a:highlight>
                <a:latin typeface="Arial"/>
                <a:ea typeface="Arial"/>
                <a:cs typeface="Arial"/>
                <a:sym typeface="Arial"/>
              </a:rPr>
              <a:t>13-2 Rating Form for Principals</a:t>
            </a:r>
            <a:endParaRPr b="1">
              <a:solidFill>
                <a:srgbClr val="262626"/>
              </a:solidFill>
              <a:highlight>
                <a:srgbClr val="FFFFFF"/>
              </a:highlight>
              <a:latin typeface="Arial"/>
              <a:ea typeface="Arial"/>
              <a:cs typeface="Arial"/>
              <a:sym typeface="Arial"/>
            </a:endParaRPr>
          </a:p>
          <a:p>
            <a:pPr indent="-304800" lvl="0" marL="457200" rtl="0" algn="l">
              <a:lnSpc>
                <a:spcPct val="135000"/>
              </a:lnSpc>
              <a:spcBef>
                <a:spcPts val="1200"/>
              </a:spcBef>
              <a:spcAft>
                <a:spcPts val="0"/>
              </a:spcAft>
              <a:buClr>
                <a:srgbClr val="262626"/>
              </a:buClr>
              <a:buSzPts val="1200"/>
              <a:buChar char="●"/>
            </a:pPr>
            <a:r>
              <a:rPr lang="en">
                <a:solidFill>
                  <a:srgbClr val="262626"/>
                </a:solidFill>
                <a:highlight>
                  <a:srgbClr val="FFFFFF"/>
                </a:highlight>
                <a:latin typeface="Arial"/>
                <a:ea typeface="Arial"/>
                <a:cs typeface="Arial"/>
                <a:sym typeface="Arial"/>
              </a:rPr>
              <a:t>Principals</a:t>
            </a:r>
            <a:endParaRPr>
              <a:solidFill>
                <a:srgbClr val="262626"/>
              </a:solidFill>
              <a:highlight>
                <a:srgbClr val="FFFFFF"/>
              </a:highlight>
              <a:latin typeface="Arial"/>
              <a:ea typeface="Arial"/>
              <a:cs typeface="Arial"/>
              <a:sym typeface="Arial"/>
            </a:endParaRPr>
          </a:p>
          <a:p>
            <a:pPr indent="-304800" lvl="0" marL="457200" rtl="0" algn="l">
              <a:lnSpc>
                <a:spcPct val="135000"/>
              </a:lnSpc>
              <a:spcBef>
                <a:spcPts val="0"/>
              </a:spcBef>
              <a:spcAft>
                <a:spcPts val="0"/>
              </a:spcAft>
              <a:buClr>
                <a:srgbClr val="262626"/>
              </a:buClr>
              <a:buSzPts val="1200"/>
              <a:buChar char="●"/>
            </a:pPr>
            <a:r>
              <a:rPr lang="en">
                <a:solidFill>
                  <a:srgbClr val="262626"/>
                </a:solidFill>
                <a:highlight>
                  <a:srgbClr val="FFFFFF"/>
                </a:highlight>
                <a:latin typeface="Arial"/>
                <a:ea typeface="Arial"/>
                <a:cs typeface="Arial"/>
                <a:sym typeface="Arial"/>
              </a:rPr>
              <a:t>Assistant/Vice Principals</a:t>
            </a:r>
            <a:endParaRPr>
              <a:solidFill>
                <a:srgbClr val="262626"/>
              </a:solidFill>
              <a:highlight>
                <a:srgbClr val="FFFFFF"/>
              </a:highlight>
              <a:latin typeface="Arial"/>
              <a:ea typeface="Arial"/>
              <a:cs typeface="Arial"/>
              <a:sym typeface="Arial"/>
            </a:endParaRPr>
          </a:p>
          <a:p>
            <a:pPr indent="-304800" lvl="0" marL="457200" rtl="0" algn="l">
              <a:lnSpc>
                <a:spcPct val="135000"/>
              </a:lnSpc>
              <a:spcBef>
                <a:spcPts val="0"/>
              </a:spcBef>
              <a:spcAft>
                <a:spcPts val="0"/>
              </a:spcAft>
              <a:buClr>
                <a:srgbClr val="262626"/>
              </a:buClr>
              <a:buSzPts val="1200"/>
              <a:buChar char="●"/>
            </a:pPr>
            <a:r>
              <a:rPr lang="en">
                <a:solidFill>
                  <a:srgbClr val="262626"/>
                </a:solidFill>
                <a:highlight>
                  <a:srgbClr val="FFFFFF"/>
                </a:highlight>
                <a:latin typeface="Arial"/>
                <a:ea typeface="Arial"/>
                <a:cs typeface="Arial"/>
                <a:sym typeface="Arial"/>
              </a:rPr>
              <a:t>CTC Directors</a:t>
            </a:r>
            <a:endParaRPr>
              <a:solidFill>
                <a:srgbClr val="262626"/>
              </a:solidFill>
              <a:highlight>
                <a:srgbClr val="FFFFFF"/>
              </a:highlight>
              <a:latin typeface="Arial"/>
              <a:ea typeface="Arial"/>
              <a:cs typeface="Arial"/>
              <a:sym typeface="Arial"/>
            </a:endParaRPr>
          </a:p>
          <a:p>
            <a:pPr indent="-304800" lvl="0" marL="457200" rtl="0" algn="l">
              <a:lnSpc>
                <a:spcPct val="135000"/>
              </a:lnSpc>
              <a:spcBef>
                <a:spcPts val="0"/>
              </a:spcBef>
              <a:spcAft>
                <a:spcPts val="0"/>
              </a:spcAft>
              <a:buClr>
                <a:srgbClr val="262626"/>
              </a:buClr>
              <a:buSzPts val="1200"/>
              <a:buChar char="●"/>
            </a:pPr>
            <a:r>
              <a:rPr lang="en">
                <a:solidFill>
                  <a:srgbClr val="262626"/>
                </a:solidFill>
                <a:highlight>
                  <a:srgbClr val="FFFFFF"/>
                </a:highlight>
                <a:latin typeface="Arial"/>
                <a:ea typeface="Arial"/>
                <a:cs typeface="Arial"/>
                <a:sym typeface="Arial"/>
              </a:rPr>
              <a:t>Directors of Special Education</a:t>
            </a:r>
            <a:endParaRPr>
              <a:solidFill>
                <a:srgbClr val="262626"/>
              </a:solidFill>
              <a:highlight>
                <a:srgbClr val="FFFFFF"/>
              </a:highlight>
              <a:latin typeface="Arial"/>
              <a:ea typeface="Arial"/>
              <a:cs typeface="Arial"/>
              <a:sym typeface="Arial"/>
            </a:endParaRPr>
          </a:p>
          <a:p>
            <a:pPr indent="0" lvl="0" marL="0" rtl="0" algn="l">
              <a:lnSpc>
                <a:spcPct val="135000"/>
              </a:lnSpc>
              <a:spcBef>
                <a:spcPts val="600"/>
              </a:spcBef>
              <a:spcAft>
                <a:spcPts val="0"/>
              </a:spcAft>
              <a:buClr>
                <a:schemeClr val="dk1"/>
              </a:buClr>
              <a:buSzPts val="1100"/>
              <a:buFont typeface="Arial"/>
              <a:buNone/>
            </a:pPr>
            <a:r>
              <a:t/>
            </a:r>
            <a:endParaRPr>
              <a:solidFill>
                <a:srgbClr val="262626"/>
              </a:solidFill>
              <a:highlight>
                <a:srgbClr val="FFFFFF"/>
              </a:highlight>
              <a:latin typeface="Arial"/>
              <a:ea typeface="Arial"/>
              <a:cs typeface="Arial"/>
              <a:sym typeface="Arial"/>
            </a:endParaRPr>
          </a:p>
          <a:p>
            <a:pPr indent="0" lvl="0" marL="0" rtl="0" algn="l">
              <a:lnSpc>
                <a:spcPct val="135000"/>
              </a:lnSpc>
              <a:spcBef>
                <a:spcPts val="0"/>
              </a:spcBef>
              <a:spcAft>
                <a:spcPts val="0"/>
              </a:spcAft>
              <a:buClr>
                <a:schemeClr val="dk1"/>
              </a:buClr>
              <a:buSzPts val="1100"/>
              <a:buFont typeface="Arial"/>
              <a:buNone/>
            </a:pPr>
            <a:r>
              <a:rPr b="1" lang="en">
                <a:solidFill>
                  <a:srgbClr val="262626"/>
                </a:solidFill>
                <a:highlight>
                  <a:srgbClr val="FFFFFF"/>
                </a:highlight>
                <a:latin typeface="Arial"/>
                <a:ea typeface="Arial"/>
                <a:cs typeface="Arial"/>
                <a:sym typeface="Arial"/>
              </a:rPr>
              <a:t>13-3 Rating Form for Non-Teaching Professional Educators (NTPEs)</a:t>
            </a:r>
            <a:endParaRPr b="1">
              <a:solidFill>
                <a:srgbClr val="262626"/>
              </a:solidFill>
              <a:highlight>
                <a:srgbClr val="FFFFFF"/>
              </a:highlight>
              <a:latin typeface="Arial"/>
              <a:ea typeface="Arial"/>
              <a:cs typeface="Arial"/>
              <a:sym typeface="Arial"/>
            </a:endParaRPr>
          </a:p>
          <a:p>
            <a:pPr indent="-304800" lvl="0" marL="457200" rtl="0" algn="l">
              <a:lnSpc>
                <a:spcPct val="135000"/>
              </a:lnSpc>
              <a:spcBef>
                <a:spcPts val="1200"/>
              </a:spcBef>
              <a:spcAft>
                <a:spcPts val="0"/>
              </a:spcAft>
              <a:buClr>
                <a:srgbClr val="262626"/>
              </a:buClr>
              <a:buSzPts val="1200"/>
              <a:buChar char="●"/>
            </a:pPr>
            <a:r>
              <a:rPr lang="en">
                <a:solidFill>
                  <a:srgbClr val="262626"/>
                </a:solidFill>
                <a:highlight>
                  <a:srgbClr val="FFFFFF"/>
                </a:highlight>
                <a:latin typeface="Arial"/>
                <a:ea typeface="Arial"/>
                <a:cs typeface="Arial"/>
                <a:sym typeface="Arial"/>
              </a:rPr>
              <a:t>Educational Specialists</a:t>
            </a:r>
            <a:endParaRPr>
              <a:solidFill>
                <a:srgbClr val="262626"/>
              </a:solidFill>
              <a:highlight>
                <a:srgbClr val="FFFFFF"/>
              </a:highlight>
              <a:latin typeface="Arial"/>
              <a:ea typeface="Arial"/>
              <a:cs typeface="Arial"/>
              <a:sym typeface="Arial"/>
            </a:endParaRPr>
          </a:p>
          <a:p>
            <a:pPr indent="-304800" lvl="0" marL="457200" rtl="0" algn="l">
              <a:lnSpc>
                <a:spcPct val="135000"/>
              </a:lnSpc>
              <a:spcBef>
                <a:spcPts val="0"/>
              </a:spcBef>
              <a:spcAft>
                <a:spcPts val="0"/>
              </a:spcAft>
              <a:buClr>
                <a:srgbClr val="262626"/>
              </a:buClr>
              <a:buSzPts val="1200"/>
              <a:buChar char="●"/>
            </a:pPr>
            <a:r>
              <a:rPr lang="en">
                <a:solidFill>
                  <a:srgbClr val="262626"/>
                </a:solidFill>
                <a:highlight>
                  <a:srgbClr val="FFFFFF"/>
                </a:highlight>
                <a:latin typeface="Arial"/>
                <a:ea typeface="Arial"/>
                <a:cs typeface="Arial"/>
                <a:sym typeface="Arial"/>
              </a:rPr>
              <a:t>Instructional professionals other than classroom teachers</a:t>
            </a:r>
            <a:endParaRPr>
              <a:solidFill>
                <a:srgbClr val="262626"/>
              </a:solidFill>
              <a:highlight>
                <a:srgbClr val="FFFFFF"/>
              </a:highlight>
              <a:latin typeface="Arial"/>
              <a:ea typeface="Arial"/>
              <a:cs typeface="Arial"/>
              <a:sym typeface="Arial"/>
            </a:endParaRPr>
          </a:p>
          <a:p>
            <a:pPr indent="-304800" lvl="0" marL="457200" rtl="0" algn="l">
              <a:lnSpc>
                <a:spcPct val="135000"/>
              </a:lnSpc>
              <a:spcBef>
                <a:spcPts val="0"/>
              </a:spcBef>
              <a:spcAft>
                <a:spcPts val="0"/>
              </a:spcAft>
              <a:buClr>
                <a:srgbClr val="262626"/>
              </a:buClr>
              <a:buSzPts val="1200"/>
              <a:buChar char="●"/>
            </a:pPr>
            <a:r>
              <a:rPr lang="en">
                <a:solidFill>
                  <a:srgbClr val="262626"/>
                </a:solidFill>
                <a:highlight>
                  <a:srgbClr val="FFFFFF"/>
                </a:highlight>
                <a:latin typeface="Arial"/>
                <a:ea typeface="Arial"/>
                <a:cs typeface="Arial"/>
                <a:sym typeface="Arial"/>
              </a:rPr>
              <a:t>Supervisor professionals other than supervisors of special education</a:t>
            </a: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13-1 Annual Rating Forms</a:t>
            </a:r>
            <a:endParaRPr>
              <a:solidFill>
                <a:schemeClr val="dk2"/>
              </a:solidFill>
              <a:latin typeface="Open Sans"/>
              <a:ea typeface="Open Sans"/>
              <a:cs typeface="Open Sans"/>
              <a:sym typeface="Open Sans"/>
            </a:endParaRPr>
          </a:p>
        </p:txBody>
      </p:sp>
      <p:pic>
        <p:nvPicPr>
          <p:cNvPr id="146" name="Google Shape;146;p26"/>
          <p:cNvPicPr preferRelativeResize="0"/>
          <p:nvPr/>
        </p:nvPicPr>
        <p:blipFill rotWithShape="1">
          <a:blip r:embed="rId3">
            <a:alphaModFix/>
          </a:blip>
          <a:srcRect b="1522" l="0" r="0" t="1522"/>
          <a:stretch/>
        </p:blipFill>
        <p:spPr>
          <a:xfrm>
            <a:off x="1298450" y="1017725"/>
            <a:ext cx="6547077" cy="3669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13-2 Annual Rating Forms</a:t>
            </a:r>
            <a:endParaRPr>
              <a:solidFill>
                <a:schemeClr val="dk2"/>
              </a:solidFill>
              <a:latin typeface="Open Sans"/>
              <a:ea typeface="Open Sans"/>
              <a:cs typeface="Open Sans"/>
              <a:sym typeface="Open Sans"/>
            </a:endParaRPr>
          </a:p>
        </p:txBody>
      </p:sp>
      <p:pic>
        <p:nvPicPr>
          <p:cNvPr id="152" name="Google Shape;152;p27"/>
          <p:cNvPicPr preferRelativeResize="0"/>
          <p:nvPr/>
        </p:nvPicPr>
        <p:blipFill rotWithShape="1">
          <a:blip r:embed="rId3">
            <a:alphaModFix/>
          </a:blip>
          <a:srcRect b="1484" l="0" r="0" t="1475"/>
          <a:stretch/>
        </p:blipFill>
        <p:spPr>
          <a:xfrm>
            <a:off x="1298450" y="1017725"/>
            <a:ext cx="6547077" cy="3669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13-3 Annual Rating Forms</a:t>
            </a:r>
            <a:endParaRPr>
              <a:solidFill>
                <a:schemeClr val="dk2"/>
              </a:solidFill>
              <a:latin typeface="Open Sans"/>
              <a:ea typeface="Open Sans"/>
              <a:cs typeface="Open Sans"/>
              <a:sym typeface="Open Sans"/>
            </a:endParaRPr>
          </a:p>
        </p:txBody>
      </p:sp>
      <p:pic>
        <p:nvPicPr>
          <p:cNvPr id="158" name="Google Shape;158;p28"/>
          <p:cNvPicPr preferRelativeResize="0"/>
          <p:nvPr/>
        </p:nvPicPr>
        <p:blipFill rotWithShape="1">
          <a:blip r:embed="rId3">
            <a:alphaModFix/>
          </a:blip>
          <a:srcRect b="1266" l="0" r="0" t="1276"/>
          <a:stretch/>
        </p:blipFill>
        <p:spPr>
          <a:xfrm>
            <a:off x="1298450" y="1017725"/>
            <a:ext cx="6547077" cy="3669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13-1 and 13-3  Semi-Annual Rating Forms</a:t>
            </a:r>
            <a:endParaRPr>
              <a:solidFill>
                <a:schemeClr val="dk2"/>
              </a:solidFill>
              <a:latin typeface="Open Sans"/>
              <a:ea typeface="Open Sans"/>
              <a:cs typeface="Open Sans"/>
              <a:sym typeface="Open Sans"/>
            </a:endParaRPr>
          </a:p>
        </p:txBody>
      </p:sp>
      <p:sp>
        <p:nvSpPr>
          <p:cNvPr id="164" name="Google Shape;164;p29"/>
          <p:cNvSpPr txBox="1"/>
          <p:nvPr>
            <p:ph idx="1" type="body"/>
          </p:nvPr>
        </p:nvSpPr>
        <p:spPr>
          <a:xfrm>
            <a:off x="311700" y="1152475"/>
            <a:ext cx="2890200" cy="3416400"/>
          </a:xfrm>
          <a:prstGeom prst="rect">
            <a:avLst/>
          </a:prstGeom>
        </p:spPr>
        <p:txBody>
          <a:bodyPr anchorCtr="0" anchor="t" bIns="91425" lIns="91425" spcFirstLastPara="1" rIns="91425" wrap="square" tIns="91425">
            <a:noAutofit/>
          </a:bodyPr>
          <a:lstStyle/>
          <a:p>
            <a:pPr indent="0" lvl="0" marL="0" rtl="0" algn="l">
              <a:lnSpc>
                <a:spcPct val="135000"/>
              </a:lnSpc>
              <a:spcBef>
                <a:spcPts val="1200"/>
              </a:spcBef>
              <a:spcAft>
                <a:spcPts val="0"/>
              </a:spcAft>
              <a:buNone/>
            </a:pPr>
            <a:r>
              <a:rPr lang="en">
                <a:solidFill>
                  <a:srgbClr val="262626"/>
                </a:solidFill>
                <a:highlight>
                  <a:srgbClr val="FFFFFF"/>
                </a:highlight>
                <a:latin typeface="Arial"/>
                <a:ea typeface="Arial"/>
                <a:cs typeface="Arial"/>
                <a:sym typeface="Arial"/>
              </a:rPr>
              <a:t>Semi Annual 13-1 and 13-3 rating forms should be completed twice per year for Temporary Professional Employees.  </a:t>
            </a:r>
            <a:endParaRPr>
              <a:solidFill>
                <a:srgbClr val="262626"/>
              </a:solidFill>
              <a:highlight>
                <a:srgbClr val="FFFFFF"/>
              </a:highlight>
              <a:latin typeface="Arial"/>
              <a:ea typeface="Arial"/>
              <a:cs typeface="Arial"/>
              <a:sym typeface="Arial"/>
            </a:endParaRPr>
          </a:p>
          <a:p>
            <a:pPr indent="0" lvl="0" marL="0" rtl="0" algn="l">
              <a:lnSpc>
                <a:spcPct val="135000"/>
              </a:lnSpc>
              <a:spcBef>
                <a:spcPts val="1200"/>
              </a:spcBef>
              <a:spcAft>
                <a:spcPts val="600"/>
              </a:spcAft>
              <a:buNone/>
            </a:pPr>
            <a:r>
              <a:rPr lang="en">
                <a:solidFill>
                  <a:srgbClr val="262626"/>
                </a:solidFill>
                <a:highlight>
                  <a:srgbClr val="FFFFFF"/>
                </a:highlight>
                <a:latin typeface="Arial"/>
                <a:ea typeface="Arial"/>
                <a:cs typeface="Arial"/>
                <a:sym typeface="Arial"/>
              </a:rPr>
              <a:t>The final score on a Semi-Annual rating form is derived 100% from the Observation and Practice domain ratings. </a:t>
            </a:r>
            <a:endParaRPr sz="1400">
              <a:latin typeface="Arial"/>
              <a:ea typeface="Arial"/>
              <a:cs typeface="Arial"/>
              <a:sym typeface="Arial"/>
            </a:endParaRPr>
          </a:p>
        </p:txBody>
      </p:sp>
      <p:pic>
        <p:nvPicPr>
          <p:cNvPr id="165" name="Google Shape;165;p29"/>
          <p:cNvPicPr preferRelativeResize="0"/>
          <p:nvPr/>
        </p:nvPicPr>
        <p:blipFill>
          <a:blip r:embed="rId3">
            <a:alphaModFix/>
          </a:blip>
          <a:stretch>
            <a:fillRect/>
          </a:stretch>
        </p:blipFill>
        <p:spPr>
          <a:xfrm>
            <a:off x="3354300" y="1170125"/>
            <a:ext cx="5637299" cy="31599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13-4 Interim Rating Forms</a:t>
            </a:r>
            <a:endParaRPr>
              <a:solidFill>
                <a:schemeClr val="dk2"/>
              </a:solidFill>
              <a:latin typeface="Open Sans"/>
              <a:ea typeface="Open Sans"/>
              <a:cs typeface="Open Sans"/>
              <a:sym typeface="Open Sans"/>
            </a:endParaRPr>
          </a:p>
        </p:txBody>
      </p:sp>
      <p:sp>
        <p:nvSpPr>
          <p:cNvPr id="171" name="Google Shape;171;p30"/>
          <p:cNvSpPr txBox="1"/>
          <p:nvPr>
            <p:ph idx="1" type="body"/>
          </p:nvPr>
        </p:nvSpPr>
        <p:spPr>
          <a:xfrm>
            <a:off x="311700" y="1152475"/>
            <a:ext cx="3314700" cy="3416400"/>
          </a:xfrm>
          <a:prstGeom prst="rect">
            <a:avLst/>
          </a:prstGeom>
        </p:spPr>
        <p:txBody>
          <a:bodyPr anchorCtr="0" anchor="t" bIns="91425" lIns="91425" spcFirstLastPara="1" rIns="91425" wrap="square" tIns="91425">
            <a:noAutofit/>
          </a:bodyPr>
          <a:lstStyle/>
          <a:p>
            <a:pPr indent="0" lvl="0" marL="0" rtl="0" algn="l">
              <a:lnSpc>
                <a:spcPct val="135000"/>
              </a:lnSpc>
              <a:spcBef>
                <a:spcPts val="0"/>
              </a:spcBef>
              <a:spcAft>
                <a:spcPts val="0"/>
              </a:spcAft>
              <a:buNone/>
            </a:pPr>
            <a:r>
              <a:rPr lang="en">
                <a:solidFill>
                  <a:srgbClr val="262626"/>
                </a:solidFill>
                <a:highlight>
                  <a:srgbClr val="FFFFFF"/>
                </a:highlight>
                <a:latin typeface="Arial"/>
                <a:ea typeface="Arial"/>
                <a:cs typeface="Arial"/>
                <a:sym typeface="Arial"/>
              </a:rPr>
              <a:t>Professional employees who are considered unsatisfactory shall be rated at least annually.  The first rating shall be calculated using the evaluation measures and weighting delineated in the rating tools as applicable to the employee (i.e., 13-1, 13-2, 13-3).  Interim evaluations are </a:t>
            </a:r>
            <a:r>
              <a:rPr lang="en" u="sng">
                <a:solidFill>
                  <a:srgbClr val="262626"/>
                </a:solidFill>
                <a:highlight>
                  <a:srgbClr val="FFFFFF"/>
                </a:highlight>
                <a:latin typeface="Arial"/>
                <a:ea typeface="Arial"/>
                <a:cs typeface="Arial"/>
                <a:sym typeface="Arial"/>
              </a:rPr>
              <a:t>not mandated</a:t>
            </a:r>
            <a:r>
              <a:rPr lang="en">
                <a:solidFill>
                  <a:srgbClr val="262626"/>
                </a:solidFill>
                <a:highlight>
                  <a:srgbClr val="FFFFFF"/>
                </a:highlight>
                <a:latin typeface="Arial"/>
                <a:ea typeface="Arial"/>
                <a:cs typeface="Arial"/>
                <a:sym typeface="Arial"/>
              </a:rPr>
              <a:t>; however, any interim rating of a professional employee who received an unsatisfactory rating on the annual evaluation shall be comprised of 70% Observation and Practice and 30% LEA Selected Measures, applying practice models, domain weighting and local measures as evaluated using the interim rating tool.</a:t>
            </a:r>
            <a:endParaRPr b="1" sz="1400">
              <a:solidFill>
                <a:srgbClr val="262626"/>
              </a:solidFill>
              <a:highlight>
                <a:srgbClr val="FFFFFF"/>
              </a:highlight>
              <a:latin typeface="Arial"/>
              <a:ea typeface="Arial"/>
              <a:cs typeface="Arial"/>
              <a:sym typeface="Arial"/>
            </a:endParaRPr>
          </a:p>
        </p:txBody>
      </p:sp>
      <p:pic>
        <p:nvPicPr>
          <p:cNvPr id="172" name="Google Shape;172;p30"/>
          <p:cNvPicPr preferRelativeResize="0"/>
          <p:nvPr/>
        </p:nvPicPr>
        <p:blipFill>
          <a:blip r:embed="rId3">
            <a:alphaModFix/>
          </a:blip>
          <a:stretch>
            <a:fillRect/>
          </a:stretch>
        </p:blipFill>
        <p:spPr>
          <a:xfrm>
            <a:off x="3778800" y="1170125"/>
            <a:ext cx="5212800" cy="30289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NTPE Observations</a:t>
            </a:r>
            <a:endParaRPr>
              <a:solidFill>
                <a:schemeClr val="dk2"/>
              </a:solidFill>
              <a:latin typeface="Open Sans"/>
              <a:ea typeface="Open Sans"/>
              <a:cs typeface="Open Sans"/>
              <a:sym typeface="Open Sans"/>
            </a:endParaRPr>
          </a:p>
        </p:txBody>
      </p:sp>
      <p:sp>
        <p:nvSpPr>
          <p:cNvPr id="178" name="Google Shape;178;p31"/>
          <p:cNvSpPr txBox="1"/>
          <p:nvPr>
            <p:ph idx="1" type="body"/>
          </p:nvPr>
        </p:nvSpPr>
        <p:spPr>
          <a:xfrm>
            <a:off x="311700" y="1152475"/>
            <a:ext cx="8520600" cy="37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The NTPE Observation process is designed for non-supervising and supervising NTPEs.</a:t>
            </a:r>
            <a:endParaRPr sz="1200"/>
          </a:p>
        </p:txBody>
      </p:sp>
      <p:sp>
        <p:nvSpPr>
          <p:cNvPr id="179" name="Google Shape;179;p31"/>
          <p:cNvSpPr txBox="1"/>
          <p:nvPr/>
        </p:nvSpPr>
        <p:spPr>
          <a:xfrm>
            <a:off x="311700" y="1730825"/>
            <a:ext cx="4702500" cy="293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2"/>
                </a:solidFill>
              </a:rPr>
              <a:t>Non-Supervising NTPEs</a:t>
            </a:r>
            <a:endParaRPr b="1"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School Counselors</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School Nurse</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School Psychologist</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Instructional Technology Specialist</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Dental Hygienist</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School Worker - Home School Visitor</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Speech Language Pathologist</a:t>
            </a:r>
            <a:endParaRPr sz="1200">
              <a:solidFill>
                <a:schemeClr val="dk2"/>
              </a:solidFill>
            </a:endParaRPr>
          </a:p>
          <a:p>
            <a:pPr indent="0" lvl="0" marL="457200" rtl="0" algn="l">
              <a:lnSpc>
                <a:spcPct val="115000"/>
              </a:lnSpc>
              <a:spcBef>
                <a:spcPts val="0"/>
              </a:spcBef>
              <a:spcAft>
                <a:spcPts val="0"/>
              </a:spcAft>
              <a:buNone/>
            </a:pPr>
            <a:r>
              <a:t/>
            </a:r>
            <a:endParaRPr sz="1200">
              <a:solidFill>
                <a:schemeClr val="dk2"/>
              </a:solidFill>
            </a:endParaRPr>
          </a:p>
          <a:p>
            <a:pPr indent="0" lvl="0" marL="457200" rtl="0" algn="l">
              <a:lnSpc>
                <a:spcPct val="115000"/>
              </a:lnSpc>
              <a:spcBef>
                <a:spcPts val="0"/>
              </a:spcBef>
              <a:spcAft>
                <a:spcPts val="0"/>
              </a:spcAft>
              <a:buNone/>
            </a:pPr>
            <a:r>
              <a:t/>
            </a:r>
            <a:endParaRPr sz="1200">
              <a:solidFill>
                <a:schemeClr val="dk2"/>
              </a:solidFill>
            </a:endParaRPr>
          </a:p>
        </p:txBody>
      </p:sp>
      <p:sp>
        <p:nvSpPr>
          <p:cNvPr id="180" name="Google Shape;180;p31"/>
          <p:cNvSpPr txBox="1"/>
          <p:nvPr/>
        </p:nvSpPr>
        <p:spPr>
          <a:xfrm>
            <a:off x="4129800" y="1730825"/>
            <a:ext cx="4702500" cy="293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2"/>
                </a:solidFill>
              </a:rPr>
              <a:t>Supervising NTPEs</a:t>
            </a:r>
            <a:endParaRPr b="1"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Supervisor of Curriculum and Instruction</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Supervisor of Special Education</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Supervisor of Pupil Services</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Supervisor of Vocational Education</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Building Principals</a:t>
            </a:r>
            <a:endParaRPr sz="12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Table of Contents</a:t>
            </a:r>
            <a:endParaRPr>
              <a:solidFill>
                <a:schemeClr val="dk2"/>
              </a:solidFill>
              <a:latin typeface="Open Sans"/>
              <a:ea typeface="Open Sans"/>
              <a:cs typeface="Open Sans"/>
              <a:sym typeface="Open Sans"/>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200">
                <a:solidFill>
                  <a:srgbClr val="404040"/>
                </a:solidFill>
              </a:rPr>
              <a:t>Registration</a:t>
            </a:r>
            <a:endParaRPr sz="1200">
              <a:solidFill>
                <a:srgbClr val="404040"/>
              </a:solidFill>
            </a:endParaRPr>
          </a:p>
          <a:p>
            <a:pPr indent="0" lvl="0" marL="0" rtl="0" algn="l">
              <a:lnSpc>
                <a:spcPct val="150000"/>
              </a:lnSpc>
              <a:spcBef>
                <a:spcPts val="0"/>
              </a:spcBef>
              <a:spcAft>
                <a:spcPts val="0"/>
              </a:spcAft>
              <a:buClr>
                <a:schemeClr val="dk1"/>
              </a:buClr>
              <a:buSzPts val="1100"/>
              <a:buFont typeface="Arial"/>
              <a:buNone/>
            </a:pPr>
            <a:r>
              <a:rPr lang="en" sz="1200">
                <a:solidFill>
                  <a:srgbClr val="404040"/>
                </a:solidFill>
              </a:rPr>
              <a:t>Portal Navigation</a:t>
            </a:r>
            <a:endParaRPr sz="1200">
              <a:solidFill>
                <a:srgbClr val="404040"/>
              </a:solidFill>
            </a:endParaRPr>
          </a:p>
          <a:p>
            <a:pPr indent="0" lvl="0" marL="0" rtl="0" algn="l">
              <a:lnSpc>
                <a:spcPct val="150000"/>
              </a:lnSpc>
              <a:spcBef>
                <a:spcPts val="0"/>
              </a:spcBef>
              <a:spcAft>
                <a:spcPts val="0"/>
              </a:spcAft>
              <a:buClr>
                <a:schemeClr val="dk1"/>
              </a:buClr>
              <a:buSzPts val="1100"/>
              <a:buFont typeface="Arial"/>
              <a:buNone/>
            </a:pPr>
            <a:r>
              <a:rPr lang="en" sz="1200">
                <a:solidFill>
                  <a:srgbClr val="404040"/>
                </a:solidFill>
              </a:rPr>
              <a:t>Email Notifications</a:t>
            </a:r>
            <a:endParaRPr sz="1200">
              <a:solidFill>
                <a:srgbClr val="404040"/>
              </a:solidFill>
            </a:endParaRPr>
          </a:p>
          <a:p>
            <a:pPr indent="0" lvl="0" marL="0" rtl="0" algn="l">
              <a:lnSpc>
                <a:spcPct val="150000"/>
              </a:lnSpc>
              <a:spcBef>
                <a:spcPts val="0"/>
              </a:spcBef>
              <a:spcAft>
                <a:spcPts val="0"/>
              </a:spcAft>
              <a:buClr>
                <a:schemeClr val="dk1"/>
              </a:buClr>
              <a:buSzPts val="1100"/>
              <a:buFont typeface="Arial"/>
              <a:buNone/>
            </a:pPr>
            <a:r>
              <a:rPr lang="en" sz="1200">
                <a:solidFill>
                  <a:srgbClr val="404040"/>
                </a:solidFill>
              </a:rPr>
              <a:t>Student Performance Measures</a:t>
            </a:r>
            <a:endParaRPr sz="1200">
              <a:solidFill>
                <a:srgbClr val="404040"/>
              </a:solidFill>
            </a:endParaRPr>
          </a:p>
          <a:p>
            <a:pPr indent="0" lvl="0" marL="0" rtl="0" algn="l">
              <a:lnSpc>
                <a:spcPct val="150000"/>
              </a:lnSpc>
              <a:spcBef>
                <a:spcPts val="0"/>
              </a:spcBef>
              <a:spcAft>
                <a:spcPts val="0"/>
              </a:spcAft>
              <a:buClr>
                <a:schemeClr val="dk1"/>
              </a:buClr>
              <a:buSzPts val="1100"/>
              <a:buFont typeface="Arial"/>
              <a:buNone/>
            </a:pPr>
            <a:r>
              <a:rPr lang="en" sz="1200">
                <a:solidFill>
                  <a:srgbClr val="404040"/>
                </a:solidFill>
              </a:rPr>
              <a:t>Formal Observations</a:t>
            </a:r>
            <a:endParaRPr sz="1200">
              <a:solidFill>
                <a:srgbClr val="404040"/>
              </a:solidFill>
            </a:endParaRPr>
          </a:p>
          <a:p>
            <a:pPr indent="0" lvl="0" marL="0" rtl="0" algn="l">
              <a:lnSpc>
                <a:spcPct val="150000"/>
              </a:lnSpc>
              <a:spcBef>
                <a:spcPts val="0"/>
              </a:spcBef>
              <a:spcAft>
                <a:spcPts val="0"/>
              </a:spcAft>
              <a:buClr>
                <a:schemeClr val="dk1"/>
              </a:buClr>
              <a:buSzPts val="1100"/>
              <a:buFont typeface="Arial"/>
              <a:buNone/>
            </a:pPr>
            <a:r>
              <a:rPr lang="en" sz="1200">
                <a:solidFill>
                  <a:srgbClr val="404040"/>
                </a:solidFill>
              </a:rPr>
              <a:t>Differentiated Observations</a:t>
            </a:r>
            <a:endParaRPr sz="1200">
              <a:solidFill>
                <a:srgbClr val="404040"/>
              </a:solidFill>
            </a:endParaRPr>
          </a:p>
          <a:p>
            <a:pPr indent="0" lvl="0" marL="0" rtl="0" algn="l">
              <a:lnSpc>
                <a:spcPct val="150000"/>
              </a:lnSpc>
              <a:spcBef>
                <a:spcPts val="0"/>
              </a:spcBef>
              <a:spcAft>
                <a:spcPts val="0"/>
              </a:spcAft>
              <a:buClr>
                <a:schemeClr val="dk1"/>
              </a:buClr>
              <a:buSzPts val="1100"/>
              <a:buFont typeface="Arial"/>
              <a:buNone/>
            </a:pPr>
            <a:r>
              <a:rPr lang="en" sz="1200">
                <a:solidFill>
                  <a:srgbClr val="404040"/>
                </a:solidFill>
              </a:rPr>
              <a:t>Walkthroughs</a:t>
            </a:r>
            <a:endParaRPr sz="1200">
              <a:solidFill>
                <a:srgbClr val="404040"/>
              </a:solidFill>
            </a:endParaRPr>
          </a:p>
          <a:p>
            <a:pPr indent="0" lvl="0" marL="0" rtl="0" algn="l">
              <a:lnSpc>
                <a:spcPct val="150000"/>
              </a:lnSpc>
              <a:spcBef>
                <a:spcPts val="0"/>
              </a:spcBef>
              <a:spcAft>
                <a:spcPts val="0"/>
              </a:spcAft>
              <a:buClr>
                <a:schemeClr val="dk1"/>
              </a:buClr>
              <a:buSzPts val="1100"/>
              <a:buFont typeface="Arial"/>
              <a:buNone/>
            </a:pPr>
            <a:r>
              <a:rPr lang="en" sz="1200">
                <a:solidFill>
                  <a:srgbClr val="404040"/>
                </a:solidFill>
              </a:rPr>
              <a:t>Anecdotal Notes</a:t>
            </a:r>
            <a:endParaRPr sz="1200">
              <a:solidFill>
                <a:srgbClr val="404040"/>
              </a:solidFill>
            </a:endParaRPr>
          </a:p>
          <a:p>
            <a:pPr indent="0" lvl="0" marL="0" rtl="0" algn="l">
              <a:lnSpc>
                <a:spcPct val="150000"/>
              </a:lnSpc>
              <a:spcBef>
                <a:spcPts val="0"/>
              </a:spcBef>
              <a:spcAft>
                <a:spcPts val="0"/>
              </a:spcAft>
              <a:buClr>
                <a:schemeClr val="dk1"/>
              </a:buClr>
              <a:buSzPts val="1100"/>
              <a:buFont typeface="Arial"/>
              <a:buNone/>
            </a:pPr>
            <a:r>
              <a:rPr lang="en" sz="1200">
                <a:solidFill>
                  <a:srgbClr val="404040"/>
                </a:solidFill>
              </a:rPr>
              <a:t>13 Summative Rating Forms</a:t>
            </a:r>
            <a:endParaRPr sz="1200">
              <a:solidFill>
                <a:srgbClr val="404040"/>
              </a:solidFill>
            </a:endParaRPr>
          </a:p>
          <a:p>
            <a:pPr indent="0" lvl="0" marL="0" rtl="0" algn="l">
              <a:lnSpc>
                <a:spcPct val="150000"/>
              </a:lnSpc>
              <a:spcBef>
                <a:spcPts val="0"/>
              </a:spcBef>
              <a:spcAft>
                <a:spcPts val="0"/>
              </a:spcAft>
              <a:buClr>
                <a:schemeClr val="dk1"/>
              </a:buClr>
              <a:buSzPts val="1100"/>
              <a:buFont typeface="Arial"/>
              <a:buNone/>
            </a:pPr>
            <a:r>
              <a:rPr lang="en" sz="1200">
                <a:solidFill>
                  <a:srgbClr val="404040"/>
                </a:solidFill>
              </a:rPr>
              <a:t>NTPE Observations</a:t>
            </a:r>
            <a:endParaRPr sz="1200">
              <a:solidFill>
                <a:srgbClr val="404040"/>
              </a:solidFill>
            </a:endParaRPr>
          </a:p>
          <a:p>
            <a:pPr indent="0" lvl="0" marL="0" rtl="0" algn="l">
              <a:lnSpc>
                <a:spcPct val="150000"/>
              </a:lnSpc>
              <a:spcBef>
                <a:spcPts val="0"/>
              </a:spcBef>
              <a:spcAft>
                <a:spcPts val="0"/>
              </a:spcAft>
              <a:buNone/>
            </a:pPr>
            <a:r>
              <a:rPr lang="en" sz="1200">
                <a:solidFill>
                  <a:srgbClr val="404040"/>
                </a:solidFill>
              </a:rPr>
              <a:t>Help and Support</a:t>
            </a:r>
            <a:endParaRPr sz="1200"/>
          </a:p>
        </p:txBody>
      </p:sp>
      <p:pic>
        <p:nvPicPr>
          <p:cNvPr descr="Vector-AnecdotalNote-Screenshot-Collage-SlidesCover.png" id="64" name="Google Shape;64;p14"/>
          <p:cNvPicPr preferRelativeResize="0"/>
          <p:nvPr/>
        </p:nvPicPr>
        <p:blipFill>
          <a:blip r:embed="rId3">
            <a:alphaModFix/>
          </a:blip>
          <a:stretch>
            <a:fillRect/>
          </a:stretch>
        </p:blipFill>
        <p:spPr>
          <a:xfrm>
            <a:off x="3633550" y="1500275"/>
            <a:ext cx="4848325" cy="2142950"/>
          </a:xfrm>
          <a:prstGeom prst="rect">
            <a:avLst/>
          </a:prstGeom>
          <a:noFill/>
          <a:ln>
            <a:noFill/>
          </a:ln>
        </p:spPr>
      </p:pic>
      <p:cxnSp>
        <p:nvCxnSpPr>
          <p:cNvPr id="65" name="Google Shape;65;p14"/>
          <p:cNvCxnSpPr/>
          <p:nvPr/>
        </p:nvCxnSpPr>
        <p:spPr>
          <a:xfrm>
            <a:off x="3633550" y="3643225"/>
            <a:ext cx="4828500" cy="0"/>
          </a:xfrm>
          <a:prstGeom prst="straightConnector1">
            <a:avLst/>
          </a:prstGeom>
          <a:noFill/>
          <a:ln cap="flat" cmpd="sng" w="19050">
            <a:solidFill>
              <a:schemeClr val="lt2"/>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NTPE Observations</a:t>
            </a:r>
            <a:endParaRPr>
              <a:solidFill>
                <a:schemeClr val="dk2"/>
              </a:solidFill>
              <a:latin typeface="Open Sans"/>
              <a:ea typeface="Open Sans"/>
              <a:cs typeface="Open Sans"/>
              <a:sym typeface="Open Sans"/>
            </a:endParaRPr>
          </a:p>
        </p:txBody>
      </p:sp>
      <p:sp>
        <p:nvSpPr>
          <p:cNvPr id="186" name="Google Shape;186;p3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04040"/>
                </a:solidFill>
                <a:latin typeface="Arial"/>
                <a:ea typeface="Arial"/>
                <a:cs typeface="Arial"/>
                <a:sym typeface="Arial"/>
              </a:rPr>
              <a:t>The NTPE Observation process is  initiated by the NTPE. </a:t>
            </a:r>
            <a:endParaRPr>
              <a:solidFill>
                <a:srgbClr val="404040"/>
              </a:solidFill>
              <a:latin typeface="Arial"/>
              <a:ea typeface="Arial"/>
              <a:cs typeface="Arial"/>
              <a:sym typeface="Arial"/>
            </a:endParaRPr>
          </a:p>
          <a:p>
            <a:pPr indent="0" lvl="0" marL="0" rtl="0" algn="l">
              <a:spcBef>
                <a:spcPts val="1000"/>
              </a:spcBef>
              <a:spcAft>
                <a:spcPts val="0"/>
              </a:spcAft>
              <a:buNone/>
            </a:pPr>
            <a:r>
              <a:rPr lang="en">
                <a:solidFill>
                  <a:srgbClr val="404040"/>
                </a:solidFill>
                <a:latin typeface="Arial"/>
                <a:ea typeface="Arial"/>
                <a:cs typeface="Arial"/>
                <a:sym typeface="Arial"/>
              </a:rPr>
              <a:t>When an NTPE starts the process, they are prompted to select the supervisor that will be responsible for reviewing and approving their NTPE Observation.</a:t>
            </a:r>
            <a:endParaRPr>
              <a:solidFill>
                <a:srgbClr val="404040"/>
              </a:solidFill>
              <a:latin typeface="Arial"/>
              <a:ea typeface="Arial"/>
              <a:cs typeface="Arial"/>
              <a:sym typeface="Arial"/>
            </a:endParaRPr>
          </a:p>
          <a:p>
            <a:pPr indent="0" lvl="0" marL="0" rtl="0" algn="l">
              <a:spcBef>
                <a:spcPts val="1000"/>
              </a:spcBef>
              <a:spcAft>
                <a:spcPts val="1000"/>
              </a:spcAft>
              <a:buNone/>
            </a:pPr>
            <a:r>
              <a:rPr lang="en">
                <a:solidFill>
                  <a:srgbClr val="404040"/>
                </a:solidFill>
                <a:latin typeface="Arial"/>
                <a:ea typeface="Arial"/>
                <a:cs typeface="Arial"/>
                <a:sym typeface="Arial"/>
              </a:rPr>
              <a:t>The NTPE Observation process has three main phases.  Phase one includes goal setting, selecting component focus areas, adding evidence, and approval by a supervisor.  Phase two involves ongoing updates throughout the school year.  The final phase involves scoring of the self-assessment rubric.</a:t>
            </a:r>
            <a:endParaRPr>
              <a:latin typeface="Arial"/>
              <a:ea typeface="Arial"/>
              <a:cs typeface="Arial"/>
              <a:sym typeface="Arial"/>
            </a:endParaRPr>
          </a:p>
        </p:txBody>
      </p:sp>
      <p:pic>
        <p:nvPicPr>
          <p:cNvPr descr="Slide 18.png" id="187" name="Google Shape;187;p32"/>
          <p:cNvPicPr preferRelativeResize="0"/>
          <p:nvPr/>
        </p:nvPicPr>
        <p:blipFill rotWithShape="1">
          <a:blip r:embed="rId3">
            <a:alphaModFix/>
          </a:blip>
          <a:srcRect b="-9027" l="0" r="0" t="0"/>
          <a:stretch/>
        </p:blipFill>
        <p:spPr>
          <a:xfrm>
            <a:off x="4395250" y="1242275"/>
            <a:ext cx="4437049" cy="2929673"/>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Learn More - Visit Support</a:t>
            </a:r>
            <a:endParaRPr>
              <a:solidFill>
                <a:schemeClr val="dk2"/>
              </a:solidFill>
              <a:latin typeface="Open Sans"/>
              <a:ea typeface="Open Sans"/>
              <a:cs typeface="Open Sans"/>
              <a:sym typeface="Open Sans"/>
            </a:endParaRPr>
          </a:p>
        </p:txBody>
      </p:sp>
      <p:pic>
        <p:nvPicPr>
          <p:cNvPr id="193" name="Google Shape;193;p33"/>
          <p:cNvPicPr preferRelativeResize="0"/>
          <p:nvPr/>
        </p:nvPicPr>
        <p:blipFill>
          <a:blip r:embed="rId3">
            <a:alphaModFix/>
          </a:blip>
          <a:stretch>
            <a:fillRect/>
          </a:stretch>
        </p:blipFill>
        <p:spPr>
          <a:xfrm>
            <a:off x="1592963" y="1017725"/>
            <a:ext cx="5958076" cy="3820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Registration</a:t>
            </a:r>
            <a:endParaRPr>
              <a:solidFill>
                <a:schemeClr val="dk2"/>
              </a:solidFill>
              <a:latin typeface="Open Sans"/>
              <a:ea typeface="Open Sans"/>
              <a:cs typeface="Open Sans"/>
              <a:sym typeface="Open Sans"/>
            </a:endParaRPr>
          </a:p>
        </p:txBody>
      </p:sp>
      <p:sp>
        <p:nvSpPr>
          <p:cNvPr id="71" name="Google Shape;71;p1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en">
                <a:latin typeface="Arial"/>
                <a:ea typeface="Arial"/>
                <a:cs typeface="Arial"/>
                <a:sym typeface="Arial"/>
              </a:rPr>
              <a:t>Each district has their own unique PA-ETEP portal:</a:t>
            </a:r>
            <a:endParaRPr>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 u="sng">
                <a:solidFill>
                  <a:schemeClr val="hlink"/>
                </a:solidFill>
                <a:latin typeface="Arial"/>
                <a:ea typeface="Arial"/>
                <a:cs typeface="Arial"/>
                <a:sym typeface="Arial"/>
                <a:hlinkClick r:id="rId3"/>
              </a:rPr>
              <a:t>www.paetep.com/nameofyourschooldistrict/</a:t>
            </a:r>
            <a:endParaRPr>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
                <a:latin typeface="Arial"/>
                <a:ea typeface="Arial"/>
                <a:cs typeface="Arial"/>
                <a:sym typeface="Arial"/>
              </a:rPr>
              <a:t>New teachers and non-teaching professionals (NTPEs) self-register on their district’s PA-ETEP portal</a:t>
            </a:r>
            <a:endParaRPr>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
                <a:latin typeface="Arial"/>
                <a:ea typeface="Arial"/>
                <a:cs typeface="Arial"/>
                <a:sym typeface="Arial"/>
              </a:rPr>
              <a:t>How to Register Video, </a:t>
            </a:r>
            <a:r>
              <a:rPr lang="en" u="sng">
                <a:solidFill>
                  <a:schemeClr val="hlink"/>
                </a:solidFill>
                <a:latin typeface="Arial"/>
                <a:ea typeface="Arial"/>
                <a:cs typeface="Arial"/>
                <a:sym typeface="Arial"/>
                <a:hlinkClick r:id="rId4"/>
              </a:rPr>
              <a:t>click here</a:t>
            </a:r>
            <a:endParaRPr>
              <a:latin typeface="Arial"/>
              <a:ea typeface="Arial"/>
              <a:cs typeface="Arial"/>
              <a:sym typeface="Arial"/>
            </a:endParaRPr>
          </a:p>
          <a:p>
            <a:pPr indent="0" lvl="0" marL="0" rtl="0" algn="l">
              <a:spcBef>
                <a:spcPts val="1000"/>
              </a:spcBef>
              <a:spcAft>
                <a:spcPts val="0"/>
              </a:spcAft>
              <a:buNone/>
            </a:pPr>
            <a:r>
              <a:t/>
            </a:r>
            <a:endParaRPr>
              <a:latin typeface="Arial"/>
              <a:ea typeface="Arial"/>
              <a:cs typeface="Arial"/>
              <a:sym typeface="Arial"/>
            </a:endParaRPr>
          </a:p>
        </p:txBody>
      </p:sp>
      <p:pic>
        <p:nvPicPr>
          <p:cNvPr descr="Slide 3.png" id="72" name="Google Shape;72;p15"/>
          <p:cNvPicPr preferRelativeResize="0"/>
          <p:nvPr/>
        </p:nvPicPr>
        <p:blipFill>
          <a:blip r:embed="rId5">
            <a:alphaModFix/>
          </a:blip>
          <a:stretch>
            <a:fillRect/>
          </a:stretch>
        </p:blipFill>
        <p:spPr>
          <a:xfrm>
            <a:off x="4395250" y="1257299"/>
            <a:ext cx="4437047" cy="2393124"/>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Portal Navigation</a:t>
            </a:r>
            <a:endParaRPr>
              <a:solidFill>
                <a:schemeClr val="dk2"/>
              </a:solidFill>
              <a:latin typeface="Open Sans"/>
              <a:ea typeface="Open Sans"/>
              <a:cs typeface="Open Sans"/>
              <a:sym typeface="Open Sans"/>
            </a:endParaRPr>
          </a:p>
        </p:txBody>
      </p:sp>
      <p:sp>
        <p:nvSpPr>
          <p:cNvPr id="78" name="Google Shape;78;p1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a:t>Once logged in, teachers and NTPEs should access their My Observations page to view items…</a:t>
            </a:r>
            <a:endParaRPr/>
          </a:p>
          <a:p>
            <a:pPr indent="-317500" lvl="0" marL="457200" rtl="0" algn="l">
              <a:spcBef>
                <a:spcPts val="1000"/>
              </a:spcBef>
              <a:spcAft>
                <a:spcPts val="0"/>
              </a:spcAft>
              <a:buSzPts val="1400"/>
              <a:buChar char="●"/>
            </a:pPr>
            <a:r>
              <a:rPr lang="en"/>
              <a:t>Student Performance Measure (SPM)</a:t>
            </a:r>
            <a:endParaRPr/>
          </a:p>
          <a:p>
            <a:pPr indent="-317500" lvl="0" marL="457200" rtl="0" algn="l">
              <a:spcBef>
                <a:spcPts val="0"/>
              </a:spcBef>
              <a:spcAft>
                <a:spcPts val="0"/>
              </a:spcAft>
              <a:buSzPts val="1400"/>
              <a:buChar char="●"/>
            </a:pPr>
            <a:r>
              <a:rPr lang="en"/>
              <a:t>IEP Goals Progress (IEP)</a:t>
            </a:r>
            <a:endParaRPr/>
          </a:p>
          <a:p>
            <a:pPr indent="-317500" lvl="0" marL="457200" rtl="0" algn="l">
              <a:spcBef>
                <a:spcPts val="0"/>
              </a:spcBef>
              <a:spcAft>
                <a:spcPts val="0"/>
              </a:spcAft>
              <a:buSzPts val="1400"/>
              <a:buChar char="●"/>
            </a:pPr>
            <a:r>
              <a:rPr lang="en"/>
              <a:t>Formal Observations</a:t>
            </a:r>
            <a:endParaRPr/>
          </a:p>
          <a:p>
            <a:pPr indent="-317500" lvl="0" marL="457200" rtl="0" algn="l">
              <a:spcBef>
                <a:spcPts val="0"/>
              </a:spcBef>
              <a:spcAft>
                <a:spcPts val="0"/>
              </a:spcAft>
              <a:buSzPts val="1400"/>
              <a:buChar char="●"/>
            </a:pPr>
            <a:r>
              <a:rPr lang="en"/>
              <a:t>Differentiated Observations</a:t>
            </a:r>
            <a:endParaRPr/>
          </a:p>
          <a:p>
            <a:pPr indent="-317500" lvl="0" marL="457200" rtl="0" algn="l">
              <a:spcBef>
                <a:spcPts val="0"/>
              </a:spcBef>
              <a:spcAft>
                <a:spcPts val="0"/>
              </a:spcAft>
              <a:buSzPts val="1400"/>
              <a:buChar char="●"/>
            </a:pPr>
            <a:r>
              <a:rPr lang="en"/>
              <a:t>NTPE Observations</a:t>
            </a:r>
            <a:endParaRPr/>
          </a:p>
          <a:p>
            <a:pPr indent="-317500" lvl="0" marL="457200" rtl="0" algn="l">
              <a:spcBef>
                <a:spcPts val="0"/>
              </a:spcBef>
              <a:spcAft>
                <a:spcPts val="0"/>
              </a:spcAft>
              <a:buSzPts val="1400"/>
              <a:buChar char="●"/>
            </a:pPr>
            <a:r>
              <a:rPr lang="en"/>
              <a:t>Walkthroughs</a:t>
            </a:r>
            <a:endParaRPr/>
          </a:p>
          <a:p>
            <a:pPr indent="-317500" lvl="0" marL="457200" rtl="0" algn="l">
              <a:spcBef>
                <a:spcPts val="0"/>
              </a:spcBef>
              <a:spcAft>
                <a:spcPts val="0"/>
              </a:spcAft>
              <a:buSzPts val="1400"/>
              <a:buChar char="●"/>
            </a:pPr>
            <a:r>
              <a:rPr lang="en"/>
              <a:t>Anecdotal Notes</a:t>
            </a:r>
            <a:endParaRPr/>
          </a:p>
          <a:p>
            <a:pPr indent="-317500" lvl="0" marL="457200" rtl="0" algn="l">
              <a:spcBef>
                <a:spcPts val="0"/>
              </a:spcBef>
              <a:spcAft>
                <a:spcPts val="0"/>
              </a:spcAft>
              <a:buSzPts val="1400"/>
              <a:buChar char="●"/>
            </a:pPr>
            <a:r>
              <a:rPr lang="en"/>
              <a:t>13 Rating Forms</a:t>
            </a:r>
            <a:endParaRPr/>
          </a:p>
          <a:p>
            <a:pPr indent="0" lvl="0" marL="0" rtl="0" algn="l">
              <a:spcBef>
                <a:spcPts val="1000"/>
              </a:spcBef>
              <a:spcAft>
                <a:spcPts val="0"/>
              </a:spcAft>
              <a:buNone/>
            </a:pPr>
            <a:r>
              <a:t/>
            </a:r>
            <a:endParaRPr/>
          </a:p>
        </p:txBody>
      </p:sp>
      <p:pic>
        <p:nvPicPr>
          <p:cNvPr descr="Slide 4.png" id="79" name="Google Shape;79;p16"/>
          <p:cNvPicPr preferRelativeResize="0"/>
          <p:nvPr/>
        </p:nvPicPr>
        <p:blipFill rotWithShape="1">
          <a:blip r:embed="rId3">
            <a:alphaModFix/>
          </a:blip>
          <a:srcRect b="-5831" l="0" r="0" t="0"/>
          <a:stretch/>
        </p:blipFill>
        <p:spPr>
          <a:xfrm>
            <a:off x="4395250" y="1257299"/>
            <a:ext cx="4437048" cy="2393125"/>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My Observations</a:t>
            </a:r>
            <a:endParaRPr>
              <a:solidFill>
                <a:schemeClr val="dk2"/>
              </a:solidFill>
              <a:latin typeface="Open Sans"/>
              <a:ea typeface="Open Sans"/>
              <a:cs typeface="Open Sans"/>
              <a:sym typeface="Open Sans"/>
            </a:endParaRPr>
          </a:p>
        </p:txBody>
      </p:sp>
      <p:sp>
        <p:nvSpPr>
          <p:cNvPr id="85" name="Google Shape;85;p17"/>
          <p:cNvSpPr txBox="1"/>
          <p:nvPr>
            <p:ph idx="1" type="body"/>
          </p:nvPr>
        </p:nvSpPr>
        <p:spPr>
          <a:xfrm>
            <a:off x="311700" y="1152475"/>
            <a:ext cx="2611200" cy="3416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a:t>On the My Observations or User Summary page, teachers and NTPEs can access open items and/or start new items by scrolling down to the appropriate section or clicking on the section quick links.</a:t>
            </a:r>
            <a:endParaRPr/>
          </a:p>
          <a:p>
            <a:pPr indent="0" lvl="0" marL="0" rtl="0" algn="l">
              <a:spcBef>
                <a:spcPts val="1000"/>
              </a:spcBef>
              <a:spcAft>
                <a:spcPts val="0"/>
              </a:spcAft>
              <a:buNone/>
            </a:pPr>
            <a:r>
              <a:t/>
            </a:r>
            <a:endParaRPr/>
          </a:p>
        </p:txBody>
      </p:sp>
      <p:pic>
        <p:nvPicPr>
          <p:cNvPr id="86" name="Google Shape;86;p17"/>
          <p:cNvPicPr preferRelativeResize="0"/>
          <p:nvPr/>
        </p:nvPicPr>
        <p:blipFill rotWithShape="1">
          <a:blip r:embed="rId3">
            <a:alphaModFix/>
          </a:blip>
          <a:srcRect b="2829" l="0" r="0" t="2839"/>
          <a:stretch/>
        </p:blipFill>
        <p:spPr>
          <a:xfrm>
            <a:off x="3021275" y="1257300"/>
            <a:ext cx="5811026" cy="3134176"/>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My Observations (continued)</a:t>
            </a:r>
            <a:endParaRPr>
              <a:solidFill>
                <a:schemeClr val="dk2"/>
              </a:solidFill>
              <a:latin typeface="Open Sans"/>
              <a:ea typeface="Open Sans"/>
              <a:cs typeface="Open Sans"/>
              <a:sym typeface="Open Sans"/>
            </a:endParaRPr>
          </a:p>
        </p:txBody>
      </p:sp>
      <p:sp>
        <p:nvSpPr>
          <p:cNvPr id="92" name="Google Shape;92;p18"/>
          <p:cNvSpPr txBox="1"/>
          <p:nvPr>
            <p:ph idx="1" type="body"/>
          </p:nvPr>
        </p:nvSpPr>
        <p:spPr>
          <a:xfrm>
            <a:off x="311700" y="1152475"/>
            <a:ext cx="8380800" cy="3644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a:t>Some items are initiated by Teachers/NTPEs and some are initiated by Supervisors. </a:t>
            </a:r>
            <a:endParaRPr/>
          </a:p>
          <a:p>
            <a:pPr indent="0" lvl="0" marL="0" rtl="0" algn="l">
              <a:spcBef>
                <a:spcPts val="1000"/>
              </a:spcBef>
              <a:spcAft>
                <a:spcPts val="0"/>
              </a:spcAft>
              <a:buNone/>
            </a:pPr>
            <a:r>
              <a:rPr lang="en" u="sng"/>
              <a:t>Initiated by Teachers/NTPEs</a:t>
            </a:r>
            <a:endParaRPr u="sng"/>
          </a:p>
          <a:p>
            <a:pPr indent="-317500" lvl="0" marL="457200" rtl="0" algn="l">
              <a:spcBef>
                <a:spcPts val="1000"/>
              </a:spcBef>
              <a:spcAft>
                <a:spcPts val="0"/>
              </a:spcAft>
              <a:buSzPts val="1400"/>
              <a:buChar char="●"/>
            </a:pPr>
            <a:r>
              <a:rPr lang="en"/>
              <a:t>Student Performance Measures (SPM)</a:t>
            </a:r>
            <a:endParaRPr/>
          </a:p>
          <a:p>
            <a:pPr indent="-317500" lvl="0" marL="457200" rtl="0" algn="l">
              <a:spcBef>
                <a:spcPts val="0"/>
              </a:spcBef>
              <a:spcAft>
                <a:spcPts val="0"/>
              </a:spcAft>
              <a:buSzPts val="1400"/>
              <a:buChar char="●"/>
            </a:pPr>
            <a:r>
              <a:rPr lang="en"/>
              <a:t>IEP Goals Progress (IEP)</a:t>
            </a:r>
            <a:endParaRPr/>
          </a:p>
          <a:p>
            <a:pPr indent="-317500" lvl="0" marL="457200" rtl="0" algn="l">
              <a:spcBef>
                <a:spcPts val="0"/>
              </a:spcBef>
              <a:spcAft>
                <a:spcPts val="0"/>
              </a:spcAft>
              <a:buSzPts val="1400"/>
              <a:buChar char="●"/>
            </a:pPr>
            <a:r>
              <a:rPr lang="en"/>
              <a:t>NTPE Observations (NTPE initiates) </a:t>
            </a:r>
            <a:endParaRPr/>
          </a:p>
          <a:p>
            <a:pPr indent="-317500" lvl="0" marL="457200" rtl="0" algn="l">
              <a:spcBef>
                <a:spcPts val="0"/>
              </a:spcBef>
              <a:spcAft>
                <a:spcPts val="0"/>
              </a:spcAft>
              <a:buSzPts val="1400"/>
              <a:buChar char="●"/>
            </a:pPr>
            <a:r>
              <a:rPr lang="en"/>
              <a:t>Anecdotal Notes </a:t>
            </a:r>
            <a:endParaRPr/>
          </a:p>
          <a:p>
            <a:pPr indent="0" lvl="0" marL="0" rtl="0" algn="l">
              <a:spcBef>
                <a:spcPts val="1000"/>
              </a:spcBef>
              <a:spcAft>
                <a:spcPts val="0"/>
              </a:spcAft>
              <a:buNone/>
            </a:pPr>
            <a:r>
              <a:rPr lang="en" u="sng"/>
              <a:t>Initiated by Supervisors</a:t>
            </a:r>
            <a:endParaRPr u="sng"/>
          </a:p>
          <a:p>
            <a:pPr indent="-317500" lvl="0" marL="457200" rtl="0" algn="l">
              <a:spcBef>
                <a:spcPts val="1000"/>
              </a:spcBef>
              <a:spcAft>
                <a:spcPts val="0"/>
              </a:spcAft>
              <a:buSzPts val="1400"/>
              <a:buChar char="●"/>
            </a:pPr>
            <a:r>
              <a:rPr lang="en"/>
              <a:t>Formal Observations</a:t>
            </a:r>
            <a:endParaRPr/>
          </a:p>
          <a:p>
            <a:pPr indent="-317500" lvl="0" marL="457200" rtl="0" algn="l">
              <a:spcBef>
                <a:spcPts val="0"/>
              </a:spcBef>
              <a:spcAft>
                <a:spcPts val="0"/>
              </a:spcAft>
              <a:buSzPts val="1400"/>
              <a:buChar char="●"/>
            </a:pPr>
            <a:r>
              <a:rPr lang="en"/>
              <a:t>Differentiated Observations</a:t>
            </a:r>
            <a:endParaRPr/>
          </a:p>
          <a:p>
            <a:pPr indent="-317500" lvl="0" marL="457200" rtl="0" algn="l">
              <a:spcBef>
                <a:spcPts val="0"/>
              </a:spcBef>
              <a:spcAft>
                <a:spcPts val="0"/>
              </a:spcAft>
              <a:buSzPts val="1400"/>
              <a:buChar char="●"/>
            </a:pPr>
            <a:r>
              <a:rPr lang="en"/>
              <a:t>Walkthroughs</a:t>
            </a:r>
            <a:endParaRPr/>
          </a:p>
          <a:p>
            <a:pPr indent="-317500" lvl="0" marL="457200" rtl="0" algn="l">
              <a:spcBef>
                <a:spcPts val="0"/>
              </a:spcBef>
              <a:spcAft>
                <a:spcPts val="0"/>
              </a:spcAft>
              <a:buSzPts val="1400"/>
              <a:buChar char="●"/>
            </a:pPr>
            <a:r>
              <a:rPr lang="en"/>
              <a:t>Anecdotal Notes</a:t>
            </a:r>
            <a:endParaRPr/>
          </a:p>
          <a:p>
            <a:pPr indent="-317500" lvl="0" marL="457200" rtl="0" algn="l">
              <a:spcBef>
                <a:spcPts val="0"/>
              </a:spcBef>
              <a:spcAft>
                <a:spcPts val="0"/>
              </a:spcAft>
              <a:buSzPts val="1400"/>
              <a:buChar char="●"/>
            </a:pPr>
            <a:r>
              <a:rPr lang="en"/>
              <a:t>13 Forms</a:t>
            </a:r>
            <a:endParaRPr/>
          </a:p>
          <a:p>
            <a:pPr indent="0" lvl="0" marL="0" rtl="0" algn="l">
              <a:spcBef>
                <a:spcPts val="10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Email Notifications</a:t>
            </a:r>
            <a:endParaRPr>
              <a:solidFill>
                <a:schemeClr val="dk2"/>
              </a:solidFill>
              <a:latin typeface="Open Sans"/>
              <a:ea typeface="Open Sans"/>
              <a:cs typeface="Open Sans"/>
              <a:sym typeface="Open Sans"/>
            </a:endParaRPr>
          </a:p>
        </p:txBody>
      </p:sp>
      <p:sp>
        <p:nvSpPr>
          <p:cNvPr id="98" name="Google Shape;98;p1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en" sz="1100"/>
              <a:t>PA-ETEP sends out email notifications each time a user (i.e., teacher, NTPE, and/or supervisor) completes and submits a step in a process.  </a:t>
            </a:r>
            <a:endParaRPr sz="1100"/>
          </a:p>
          <a:p>
            <a:pPr indent="0" lvl="0" marL="0" rtl="0" algn="l">
              <a:spcBef>
                <a:spcPts val="1000"/>
              </a:spcBef>
              <a:spcAft>
                <a:spcPts val="0"/>
              </a:spcAft>
              <a:buClr>
                <a:schemeClr val="dk1"/>
              </a:buClr>
              <a:buSzPts val="1100"/>
              <a:buFont typeface="Arial"/>
              <a:buNone/>
            </a:pPr>
            <a:r>
              <a:rPr lang="en" sz="1100"/>
              <a:t>For example, when a teacher completes and submits their Pre-Observation Questionnaire, the system sends an email notification to the assigned supervisor, notifying them of the submission.  Once notified, the supervisor can then return to the item and review and add comments.  When the supervisor submits those comments, an email notification is sent to the teacher informing them of the update.  </a:t>
            </a:r>
            <a:endParaRPr sz="1100"/>
          </a:p>
          <a:p>
            <a:pPr indent="0" lvl="0" marL="0" rtl="0" algn="l">
              <a:spcBef>
                <a:spcPts val="1000"/>
              </a:spcBef>
              <a:spcAft>
                <a:spcPts val="0"/>
              </a:spcAft>
              <a:buNone/>
            </a:pPr>
            <a:r>
              <a:rPr lang="en" sz="1100"/>
              <a:t>In addition to email notifications, a copy of each notification is placed in the receiving users Notification section.</a:t>
            </a:r>
            <a:endParaRPr sz="1100"/>
          </a:p>
        </p:txBody>
      </p:sp>
      <p:pic>
        <p:nvPicPr>
          <p:cNvPr descr="Slide 7.png" id="99" name="Google Shape;99;p19"/>
          <p:cNvPicPr preferRelativeResize="0"/>
          <p:nvPr/>
        </p:nvPicPr>
        <p:blipFill rotWithShape="1">
          <a:blip r:embed="rId3">
            <a:alphaModFix/>
          </a:blip>
          <a:srcRect b="2780" l="0" r="0" t="0"/>
          <a:stretch/>
        </p:blipFill>
        <p:spPr>
          <a:xfrm>
            <a:off x="4395250" y="1433825"/>
            <a:ext cx="4437050" cy="2497949"/>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Student Performance Measure (SPM)</a:t>
            </a:r>
            <a:endParaRPr>
              <a:solidFill>
                <a:schemeClr val="dk2"/>
              </a:solidFill>
              <a:latin typeface="Open Sans"/>
              <a:ea typeface="Open Sans"/>
              <a:cs typeface="Open Sans"/>
              <a:sym typeface="Open Sans"/>
            </a:endParaRPr>
          </a:p>
        </p:txBody>
      </p:sp>
      <p:sp>
        <p:nvSpPr>
          <p:cNvPr id="105" name="Google Shape;105;p2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a:latin typeface="Arial"/>
                <a:ea typeface="Arial"/>
                <a:cs typeface="Arial"/>
                <a:sym typeface="Arial"/>
              </a:rPr>
              <a:t>SPM</a:t>
            </a:r>
            <a:r>
              <a:rPr lang="en" sz="1200">
                <a:latin typeface="Arial"/>
                <a:ea typeface="Arial"/>
                <a:cs typeface="Arial"/>
                <a:sym typeface="Arial"/>
              </a:rPr>
              <a:t>s are initiated by the teacher. </a:t>
            </a:r>
            <a:endParaRPr sz="1200">
              <a:latin typeface="Arial"/>
              <a:ea typeface="Arial"/>
              <a:cs typeface="Arial"/>
              <a:sym typeface="Arial"/>
            </a:endParaRPr>
          </a:p>
          <a:p>
            <a:pPr indent="0" lvl="0" marL="0" rtl="0" algn="l">
              <a:spcBef>
                <a:spcPts val="1000"/>
              </a:spcBef>
              <a:spcAft>
                <a:spcPts val="0"/>
              </a:spcAft>
              <a:buNone/>
            </a:pPr>
            <a:r>
              <a:rPr lang="en" sz="1200">
                <a:latin typeface="Arial"/>
                <a:ea typeface="Arial"/>
                <a:cs typeface="Arial"/>
                <a:sym typeface="Arial"/>
              </a:rPr>
              <a:t>When a teacher first starts an S</a:t>
            </a:r>
            <a:r>
              <a:rPr lang="en">
                <a:latin typeface="Arial"/>
                <a:ea typeface="Arial"/>
                <a:cs typeface="Arial"/>
                <a:sym typeface="Arial"/>
              </a:rPr>
              <a:t>PM</a:t>
            </a:r>
            <a:r>
              <a:rPr lang="en" sz="1200">
                <a:latin typeface="Arial"/>
                <a:ea typeface="Arial"/>
                <a:cs typeface="Arial"/>
                <a:sym typeface="Arial"/>
              </a:rPr>
              <a:t>, they are prompted to select the supervisor that will be responsible for reviewing and approving their S</a:t>
            </a:r>
            <a:r>
              <a:rPr lang="en">
                <a:latin typeface="Arial"/>
                <a:ea typeface="Arial"/>
                <a:cs typeface="Arial"/>
                <a:sym typeface="Arial"/>
              </a:rPr>
              <a:t>PM</a:t>
            </a:r>
            <a:r>
              <a:rPr lang="en" sz="1200">
                <a:latin typeface="Arial"/>
                <a:ea typeface="Arial"/>
                <a:cs typeface="Arial"/>
                <a:sym typeface="Arial"/>
              </a:rPr>
              <a:t>.</a:t>
            </a:r>
            <a:endParaRPr sz="1200">
              <a:latin typeface="Arial"/>
              <a:ea typeface="Arial"/>
              <a:cs typeface="Arial"/>
              <a:sym typeface="Arial"/>
            </a:endParaRPr>
          </a:p>
          <a:p>
            <a:pPr indent="0" lvl="0" marL="0" rtl="0" algn="l">
              <a:spcBef>
                <a:spcPts val="1000"/>
              </a:spcBef>
              <a:spcAft>
                <a:spcPts val="0"/>
              </a:spcAft>
              <a:buNone/>
            </a:pPr>
            <a:r>
              <a:rPr lang="en" sz="1200">
                <a:latin typeface="Arial"/>
                <a:ea typeface="Arial"/>
                <a:cs typeface="Arial"/>
                <a:sym typeface="Arial"/>
              </a:rPr>
              <a:t>The S</a:t>
            </a:r>
            <a:r>
              <a:rPr lang="en">
                <a:latin typeface="Arial"/>
                <a:ea typeface="Arial"/>
                <a:cs typeface="Arial"/>
                <a:sym typeface="Arial"/>
              </a:rPr>
              <a:t>PM</a:t>
            </a:r>
            <a:r>
              <a:rPr lang="en" sz="1200">
                <a:latin typeface="Arial"/>
                <a:ea typeface="Arial"/>
                <a:cs typeface="Arial"/>
                <a:sym typeface="Arial"/>
              </a:rPr>
              <a:t> process has three main phases, including </a:t>
            </a:r>
            <a:r>
              <a:rPr lang="en">
                <a:latin typeface="Arial"/>
                <a:ea typeface="Arial"/>
                <a:cs typeface="Arial"/>
                <a:sym typeface="Arial"/>
              </a:rPr>
              <a:t>an initial action plan, mid-year update and year-end update.  Each submission/update is reviewed and approved by the supervisor. Following the final update at the end of the year, the supervisor will enter a final score. </a:t>
            </a:r>
            <a:r>
              <a:rPr lang="en" sz="1200">
                <a:latin typeface="Arial"/>
                <a:ea typeface="Arial"/>
                <a:cs typeface="Arial"/>
                <a:sym typeface="Arial"/>
              </a:rPr>
              <a:t> </a:t>
            </a:r>
            <a:endParaRPr sz="1200">
              <a:latin typeface="Arial"/>
              <a:ea typeface="Arial"/>
              <a:cs typeface="Arial"/>
              <a:sym typeface="Arial"/>
            </a:endParaRPr>
          </a:p>
        </p:txBody>
      </p:sp>
      <p:pic>
        <p:nvPicPr>
          <p:cNvPr id="106" name="Google Shape;106;p20"/>
          <p:cNvPicPr preferRelativeResize="0"/>
          <p:nvPr/>
        </p:nvPicPr>
        <p:blipFill rotWithShape="1">
          <a:blip r:embed="rId3">
            <a:alphaModFix/>
          </a:blip>
          <a:srcRect b="0" l="1428" r="1428" t="0"/>
          <a:stretch/>
        </p:blipFill>
        <p:spPr>
          <a:xfrm>
            <a:off x="4395250" y="1242275"/>
            <a:ext cx="4437048" cy="2497950"/>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Open Sans"/>
                <a:ea typeface="Open Sans"/>
                <a:cs typeface="Open Sans"/>
                <a:sym typeface="Open Sans"/>
              </a:rPr>
              <a:t>Formal Observations</a:t>
            </a:r>
            <a:endParaRPr>
              <a:solidFill>
                <a:schemeClr val="dk2"/>
              </a:solidFill>
              <a:latin typeface="Open Sans"/>
              <a:ea typeface="Open Sans"/>
              <a:cs typeface="Open Sans"/>
              <a:sym typeface="Open Sans"/>
            </a:endParaRPr>
          </a:p>
        </p:txBody>
      </p:sp>
      <p:sp>
        <p:nvSpPr>
          <p:cNvPr id="112" name="Google Shape;112;p21"/>
          <p:cNvSpPr txBox="1"/>
          <p:nvPr>
            <p:ph idx="1" type="body"/>
          </p:nvPr>
        </p:nvSpPr>
        <p:spPr>
          <a:xfrm>
            <a:off x="311700" y="1017725"/>
            <a:ext cx="3999900" cy="3920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1100">
                <a:latin typeface="Arial"/>
                <a:ea typeface="Arial"/>
                <a:cs typeface="Arial"/>
                <a:sym typeface="Arial"/>
              </a:rPr>
              <a:t>Formal Observations are initiated by supervisors.  </a:t>
            </a:r>
            <a:endParaRPr sz="1100">
              <a:latin typeface="Arial"/>
              <a:ea typeface="Arial"/>
              <a:cs typeface="Arial"/>
              <a:sym typeface="Arial"/>
            </a:endParaRPr>
          </a:p>
          <a:p>
            <a:pPr indent="0" lvl="0" marL="0" rtl="0" algn="l">
              <a:spcBef>
                <a:spcPts val="1000"/>
              </a:spcBef>
              <a:spcAft>
                <a:spcPts val="0"/>
              </a:spcAft>
              <a:buNone/>
            </a:pPr>
            <a:r>
              <a:rPr lang="en" sz="1100">
                <a:latin typeface="Arial"/>
                <a:ea typeface="Arial"/>
                <a:cs typeface="Arial"/>
                <a:sym typeface="Arial"/>
              </a:rPr>
              <a:t>Teachers will receive an email notification when their supervisor initiates the formal observation process.</a:t>
            </a:r>
            <a:endParaRPr sz="1100">
              <a:latin typeface="Arial"/>
              <a:ea typeface="Arial"/>
              <a:cs typeface="Arial"/>
              <a:sym typeface="Arial"/>
            </a:endParaRPr>
          </a:p>
          <a:p>
            <a:pPr indent="0" lvl="0" marL="0" rtl="0" algn="l">
              <a:spcBef>
                <a:spcPts val="1000"/>
              </a:spcBef>
              <a:spcAft>
                <a:spcPts val="0"/>
              </a:spcAft>
              <a:buNone/>
            </a:pPr>
            <a:r>
              <a:rPr lang="en" sz="1100">
                <a:latin typeface="Arial"/>
                <a:ea typeface="Arial"/>
                <a:cs typeface="Arial"/>
                <a:sym typeface="Arial"/>
              </a:rPr>
              <a:t>The Formal Observation has three main phases</a:t>
            </a:r>
            <a:r>
              <a:rPr lang="en" sz="1100">
                <a:latin typeface="Arial"/>
                <a:ea typeface="Arial"/>
                <a:cs typeface="Arial"/>
                <a:sym typeface="Arial"/>
              </a:rPr>
              <a:t>…</a:t>
            </a:r>
            <a:endParaRPr sz="1100">
              <a:latin typeface="Arial"/>
              <a:ea typeface="Arial"/>
              <a:cs typeface="Arial"/>
              <a:sym typeface="Arial"/>
            </a:endParaRPr>
          </a:p>
          <a:p>
            <a:pPr indent="457200" lvl="0" marL="0" rtl="0" algn="l">
              <a:spcBef>
                <a:spcPts val="1000"/>
              </a:spcBef>
              <a:spcAft>
                <a:spcPts val="0"/>
              </a:spcAft>
              <a:buNone/>
            </a:pPr>
            <a:r>
              <a:rPr lang="en" sz="1100">
                <a:latin typeface="Arial"/>
                <a:ea typeface="Arial"/>
                <a:cs typeface="Arial"/>
                <a:sym typeface="Arial"/>
              </a:rPr>
              <a:t>Pre-Observation</a:t>
            </a:r>
            <a:endParaRPr sz="1100">
              <a:latin typeface="Arial"/>
              <a:ea typeface="Arial"/>
              <a:cs typeface="Arial"/>
              <a:sym typeface="Arial"/>
            </a:endParaRPr>
          </a:p>
          <a:p>
            <a:pPr indent="-311150" lvl="0" marL="914400" rtl="0" algn="l">
              <a:spcBef>
                <a:spcPts val="1000"/>
              </a:spcBef>
              <a:spcAft>
                <a:spcPts val="0"/>
              </a:spcAft>
              <a:buSzPts val="1300"/>
              <a:buFont typeface="Arial"/>
              <a:buChar char="●"/>
            </a:pPr>
            <a:r>
              <a:rPr lang="en" sz="1100">
                <a:latin typeface="Arial"/>
                <a:ea typeface="Arial"/>
                <a:cs typeface="Arial"/>
                <a:sym typeface="Arial"/>
              </a:rPr>
              <a:t>Pre-Observation Questionnaire</a:t>
            </a:r>
            <a:endParaRPr sz="1100">
              <a:latin typeface="Arial"/>
              <a:ea typeface="Arial"/>
              <a:cs typeface="Arial"/>
              <a:sym typeface="Arial"/>
            </a:endParaRPr>
          </a:p>
          <a:p>
            <a:pPr indent="-311150" lvl="0" marL="914400" rtl="0" algn="l">
              <a:spcBef>
                <a:spcPts val="0"/>
              </a:spcBef>
              <a:spcAft>
                <a:spcPts val="0"/>
              </a:spcAft>
              <a:buSzPts val="1300"/>
              <a:buFont typeface="Arial"/>
              <a:buChar char="●"/>
            </a:pPr>
            <a:r>
              <a:rPr lang="en" sz="1100">
                <a:latin typeface="Arial"/>
                <a:ea typeface="Arial"/>
                <a:cs typeface="Arial"/>
                <a:sym typeface="Arial"/>
              </a:rPr>
              <a:t>Pre-Observation Conference</a:t>
            </a:r>
            <a:endParaRPr sz="1100">
              <a:latin typeface="Arial"/>
              <a:ea typeface="Arial"/>
              <a:cs typeface="Arial"/>
              <a:sym typeface="Arial"/>
            </a:endParaRPr>
          </a:p>
          <a:p>
            <a:pPr indent="457200" lvl="0" marL="0" rtl="0" algn="l">
              <a:spcBef>
                <a:spcPts val="1000"/>
              </a:spcBef>
              <a:spcAft>
                <a:spcPts val="0"/>
              </a:spcAft>
              <a:buNone/>
            </a:pPr>
            <a:r>
              <a:rPr lang="en" sz="1100">
                <a:latin typeface="Arial"/>
                <a:ea typeface="Arial"/>
                <a:cs typeface="Arial"/>
                <a:sym typeface="Arial"/>
              </a:rPr>
              <a:t>Classroom Observation</a:t>
            </a:r>
            <a:endParaRPr sz="1100">
              <a:latin typeface="Arial"/>
              <a:ea typeface="Arial"/>
              <a:cs typeface="Arial"/>
              <a:sym typeface="Arial"/>
            </a:endParaRPr>
          </a:p>
          <a:p>
            <a:pPr indent="457200" lvl="0" marL="0" rtl="0" algn="l">
              <a:spcBef>
                <a:spcPts val="1000"/>
              </a:spcBef>
              <a:spcAft>
                <a:spcPts val="0"/>
              </a:spcAft>
              <a:buNone/>
            </a:pPr>
            <a:r>
              <a:rPr lang="en" sz="1100">
                <a:latin typeface="Arial"/>
                <a:ea typeface="Arial"/>
                <a:cs typeface="Arial"/>
                <a:sym typeface="Arial"/>
              </a:rPr>
              <a:t>Post-Observation</a:t>
            </a:r>
            <a:endParaRPr sz="1100">
              <a:latin typeface="Arial"/>
              <a:ea typeface="Arial"/>
              <a:cs typeface="Arial"/>
              <a:sym typeface="Arial"/>
            </a:endParaRPr>
          </a:p>
          <a:p>
            <a:pPr indent="-311150" lvl="0" marL="914400" rtl="0" algn="l">
              <a:spcBef>
                <a:spcPts val="1000"/>
              </a:spcBef>
              <a:spcAft>
                <a:spcPts val="0"/>
              </a:spcAft>
              <a:buSzPts val="1300"/>
              <a:buFont typeface="Arial"/>
              <a:buChar char="●"/>
            </a:pPr>
            <a:r>
              <a:rPr lang="en" sz="1100">
                <a:latin typeface="Arial"/>
                <a:ea typeface="Arial"/>
                <a:cs typeface="Arial"/>
                <a:sym typeface="Arial"/>
              </a:rPr>
              <a:t>Post-Observation Questionnaire</a:t>
            </a:r>
            <a:endParaRPr sz="1100">
              <a:latin typeface="Arial"/>
              <a:ea typeface="Arial"/>
              <a:cs typeface="Arial"/>
              <a:sym typeface="Arial"/>
            </a:endParaRPr>
          </a:p>
          <a:p>
            <a:pPr indent="-311150" lvl="0" marL="914400" rtl="0" algn="l">
              <a:spcBef>
                <a:spcPts val="0"/>
              </a:spcBef>
              <a:spcAft>
                <a:spcPts val="0"/>
              </a:spcAft>
              <a:buSzPts val="1300"/>
              <a:buFont typeface="Arial"/>
              <a:buChar char="●"/>
            </a:pPr>
            <a:r>
              <a:rPr lang="en" sz="1100">
                <a:latin typeface="Arial"/>
                <a:ea typeface="Arial"/>
                <a:cs typeface="Arial"/>
                <a:sym typeface="Arial"/>
              </a:rPr>
              <a:t>Self-Assessment Rubric</a:t>
            </a:r>
            <a:endParaRPr sz="1100">
              <a:latin typeface="Arial"/>
              <a:ea typeface="Arial"/>
              <a:cs typeface="Arial"/>
              <a:sym typeface="Arial"/>
            </a:endParaRPr>
          </a:p>
          <a:p>
            <a:pPr indent="-311150" lvl="0" marL="914400" rtl="0" algn="l">
              <a:spcBef>
                <a:spcPts val="0"/>
              </a:spcBef>
              <a:spcAft>
                <a:spcPts val="0"/>
              </a:spcAft>
              <a:buSzPts val="1300"/>
              <a:buFont typeface="Arial"/>
              <a:buChar char="●"/>
            </a:pPr>
            <a:r>
              <a:rPr lang="en" sz="1100">
                <a:latin typeface="Arial"/>
                <a:ea typeface="Arial"/>
                <a:cs typeface="Arial"/>
                <a:sym typeface="Arial"/>
              </a:rPr>
              <a:t>Observation Summary Form</a:t>
            </a:r>
            <a:endParaRPr sz="1100">
              <a:latin typeface="Arial"/>
              <a:ea typeface="Arial"/>
              <a:cs typeface="Arial"/>
              <a:sym typeface="Arial"/>
            </a:endParaRPr>
          </a:p>
          <a:p>
            <a:pPr indent="-311150" lvl="0" marL="914400" rtl="0" algn="l">
              <a:spcBef>
                <a:spcPts val="0"/>
              </a:spcBef>
              <a:spcAft>
                <a:spcPts val="0"/>
              </a:spcAft>
              <a:buSzPts val="1300"/>
              <a:buFont typeface="Arial"/>
              <a:buChar char="●"/>
            </a:pPr>
            <a:r>
              <a:rPr lang="en" sz="1100">
                <a:latin typeface="Arial"/>
                <a:ea typeface="Arial"/>
                <a:cs typeface="Arial"/>
                <a:sym typeface="Arial"/>
              </a:rPr>
              <a:t>Post-Observation Conference</a:t>
            </a:r>
            <a:endParaRPr sz="1100">
              <a:latin typeface="Arial"/>
              <a:ea typeface="Arial"/>
              <a:cs typeface="Arial"/>
              <a:sym typeface="Arial"/>
            </a:endParaRPr>
          </a:p>
        </p:txBody>
      </p:sp>
      <p:pic>
        <p:nvPicPr>
          <p:cNvPr descr="Slide 10.png" id="113" name="Google Shape;113;p21"/>
          <p:cNvPicPr preferRelativeResize="0"/>
          <p:nvPr/>
        </p:nvPicPr>
        <p:blipFill rotWithShape="1">
          <a:blip r:embed="rId3">
            <a:alphaModFix/>
          </a:blip>
          <a:srcRect b="0" l="4262" r="4262" t="0"/>
          <a:stretch/>
        </p:blipFill>
        <p:spPr>
          <a:xfrm>
            <a:off x="4395250" y="1242275"/>
            <a:ext cx="4437051" cy="2497951"/>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